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35" r:id="rId2"/>
    <p:sldId id="431" r:id="rId3"/>
    <p:sldId id="496" r:id="rId4"/>
    <p:sldId id="493" r:id="rId5"/>
    <p:sldId id="504" r:id="rId6"/>
    <p:sldId id="497" r:id="rId7"/>
    <p:sldId id="489" r:id="rId8"/>
    <p:sldId id="483" r:id="rId9"/>
    <p:sldId id="498" r:id="rId10"/>
    <p:sldId id="499" r:id="rId11"/>
    <p:sldId id="502" r:id="rId12"/>
    <p:sldId id="503" r:id="rId13"/>
    <p:sldId id="500" r:id="rId14"/>
    <p:sldId id="501" r:id="rId15"/>
    <p:sldId id="422" r:id="rId16"/>
    <p:sldId id="432" r:id="rId17"/>
  </p:sldIdLst>
  <p:sldSz cx="9144000" cy="6858000" type="screen4x3"/>
  <p:notesSz cx="9874250" cy="67818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év Ambulancia" initials="RA" lastIdx="1" clrIdx="0">
    <p:extLst>
      <p:ext uri="{19B8F6BF-5375-455C-9EA6-DF929625EA0E}">
        <p15:presenceInfo xmlns:p15="http://schemas.microsoft.com/office/powerpoint/2012/main" userId="6529f67cc06988b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22" autoAdjust="0"/>
  </p:normalViewPr>
  <p:slideViewPr>
    <p:cSldViewPr>
      <p:cViewPr varScale="1">
        <p:scale>
          <a:sx n="60" d="100"/>
          <a:sy n="60" d="100"/>
        </p:scale>
        <p:origin x="140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24T21:09:53.159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A9D0E4B1-9237-449A-872D-FA9BD13614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CA66EB72-17D1-44D9-AE56-D8EF52F91AE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9900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30AA375-9BB4-49F1-A0A7-3A70D0CEEB4F}" type="datetimeFigureOut">
              <a:rPr lang="hu-HU"/>
              <a:pPr>
                <a:defRPr/>
              </a:pPr>
              <a:t>2023. 06. 11.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B6FA73D-6F65-4747-8FBF-360B56A576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42075"/>
            <a:ext cx="4278313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DB2F21D-737B-4A28-BD75-F1B254EF48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2763" y="6442075"/>
            <a:ext cx="4279900" cy="338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E39D55C-6CA8-457A-843B-C055639F0008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DD6666C-A5EC-4CE1-B730-97AD9D5EDF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9BC8A1-ED79-4BCA-AA87-90FF6F8CD0A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9900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6C82B4-2A51-4047-BE74-5BEEE1E06AC5}" type="datetimeFigureOut">
              <a:rPr lang="en-US"/>
              <a:pPr>
                <a:defRPr/>
              </a:pPr>
              <a:t>6/11/2023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4B54B51-5560-44AB-BFB2-5534CCF8DE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41675" y="508000"/>
            <a:ext cx="3390900" cy="2543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E0B93B3-CC65-4ACC-BBD7-F4F827680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7425" y="3221038"/>
            <a:ext cx="7899400" cy="305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D4A45B-229A-46D3-99C7-0E9BFAD9AB8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442075"/>
            <a:ext cx="4278313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3EDB1B-60E3-4A79-ADE2-2D55681772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92763" y="6442075"/>
            <a:ext cx="4279900" cy="338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C8C76E1-6A9E-4DCE-BCC4-52864021C394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2967BFBB-C591-4610-A2C5-617D2B697F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B5DB176C-6BF9-4C4E-8B55-2922D9038C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FE602D39-4938-48C5-801E-EBFAFB09D1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EF9555B-4BB4-4E8D-B305-9FE98D1BCD84}" type="slidenum">
              <a:rPr lang="en-US" altLang="hu-HU" smtClean="0"/>
              <a:pPr>
                <a:spcBef>
                  <a:spcPct val="0"/>
                </a:spcBef>
              </a:pPr>
              <a:t>1</a:t>
            </a:fld>
            <a:endParaRPr lang="en-US" altLang="hu-H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7214C5E-0EEC-4D24-A1D6-E786443C93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177CE2B-73A9-4B19-9FB1-EA2801D709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C16834E-DE65-48B7-AB28-295D1D1F51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EC5B2E-86C3-4023-ACA9-CD994DE4D256}" type="slidenum">
              <a:rPr lang="en-US" altLang="hu-HU" smtClean="0"/>
              <a:pPr>
                <a:spcBef>
                  <a:spcPct val="0"/>
                </a:spcBef>
              </a:pPr>
              <a:t>10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4460410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7214C5E-0EEC-4D24-A1D6-E786443C93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177CE2B-73A9-4B19-9FB1-EA2801D709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C16834E-DE65-48B7-AB28-295D1D1F51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EC5B2E-86C3-4023-ACA9-CD994DE4D256}" type="slidenum">
              <a:rPr lang="en-US" altLang="hu-HU" smtClean="0"/>
              <a:pPr>
                <a:spcBef>
                  <a:spcPct val="0"/>
                </a:spcBef>
              </a:pPr>
              <a:t>11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154894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7214C5E-0EEC-4D24-A1D6-E786443C93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177CE2B-73A9-4B19-9FB1-EA2801D709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C16834E-DE65-48B7-AB28-295D1D1F51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EC5B2E-86C3-4023-ACA9-CD994DE4D256}" type="slidenum">
              <a:rPr lang="en-US" altLang="hu-HU" smtClean="0"/>
              <a:pPr>
                <a:spcBef>
                  <a:spcPct val="0"/>
                </a:spcBef>
              </a:pPr>
              <a:t>12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106706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7214C5E-0EEC-4D24-A1D6-E786443C93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177CE2B-73A9-4B19-9FB1-EA2801D709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C16834E-DE65-48B7-AB28-295D1D1F51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EC5B2E-86C3-4023-ACA9-CD994DE4D256}" type="slidenum">
              <a:rPr lang="en-US" altLang="hu-HU" smtClean="0"/>
              <a:pPr>
                <a:spcBef>
                  <a:spcPct val="0"/>
                </a:spcBef>
              </a:pPr>
              <a:t>13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050880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7214C5E-0EEC-4D24-A1D6-E786443C93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177CE2B-73A9-4B19-9FB1-EA2801D709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C16834E-DE65-48B7-AB28-295D1D1F51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EC5B2E-86C3-4023-ACA9-CD994DE4D256}" type="slidenum">
              <a:rPr lang="en-US" altLang="hu-HU" smtClean="0"/>
              <a:pPr>
                <a:spcBef>
                  <a:spcPct val="0"/>
                </a:spcBef>
              </a:pPr>
              <a:t>14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5881840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5F14A063-D21B-444F-A86B-0E4CDE2801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D5CB6547-5A89-4BFF-8B75-C25342ABB9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2F5E2A98-0A59-42AE-9781-E443B5683A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A051CEA-5DA5-4032-9F97-CBE01C1DD9F3}" type="slidenum">
              <a:rPr lang="en-US" altLang="hu-HU" smtClean="0"/>
              <a:pPr>
                <a:spcBef>
                  <a:spcPct val="0"/>
                </a:spcBef>
              </a:pPr>
              <a:t>15</a:t>
            </a:fld>
            <a:endParaRPr lang="en-US" altLang="hu-H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49B91FF3-02EB-49F5-9DEE-59F1E2A7B2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0478BE63-2AFD-4F19-9DA4-4132894D5E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F19F3A9D-7495-4AD9-BF56-58BBB4C6A3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F4157BD-02B9-4BE5-B43D-5579A8BC702D}" type="slidenum">
              <a:rPr lang="en-US" altLang="hu-HU" smtClean="0"/>
              <a:pPr>
                <a:spcBef>
                  <a:spcPct val="0"/>
                </a:spcBef>
              </a:pPr>
              <a:t>16</a:t>
            </a:fld>
            <a:endParaRPr lang="en-US" alt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0874F92A-EF7D-45BA-8556-B296A89738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E3CCD88C-76EF-4A39-A907-3A78AF2AE0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41D0BF6A-9231-4C23-9EC1-63BF101FD3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EEDE0-9487-485D-80F7-4D7A1064BAF3}" type="slidenum">
              <a:rPr lang="en-US" altLang="hu-HU" smtClean="0"/>
              <a:pPr>
                <a:spcBef>
                  <a:spcPct val="0"/>
                </a:spcBef>
              </a:pPr>
              <a:t>2</a:t>
            </a:fld>
            <a:endParaRPr lang="en-US" altLang="hu-H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7214C5E-0EEC-4D24-A1D6-E786443C93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177CE2B-73A9-4B19-9FB1-EA2801D709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C16834E-DE65-48B7-AB28-295D1D1F51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EC5B2E-86C3-4023-ACA9-CD994DE4D256}" type="slidenum">
              <a:rPr lang="en-US" altLang="hu-HU" smtClean="0"/>
              <a:pPr>
                <a:spcBef>
                  <a:spcPct val="0"/>
                </a:spcBef>
              </a:pPr>
              <a:t>3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568018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7214C5E-0EEC-4D24-A1D6-E786443C93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177CE2B-73A9-4B19-9FB1-EA2801D709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C16834E-DE65-48B7-AB28-295D1D1F51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EC5B2E-86C3-4023-ACA9-CD994DE4D256}" type="slidenum">
              <a:rPr lang="en-US" altLang="hu-HU" smtClean="0"/>
              <a:pPr>
                <a:spcBef>
                  <a:spcPct val="0"/>
                </a:spcBef>
              </a:pPr>
              <a:t>4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269531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7214C5E-0EEC-4D24-A1D6-E786443C93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177CE2B-73A9-4B19-9FB1-EA2801D709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C16834E-DE65-48B7-AB28-295D1D1F51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EC5B2E-86C3-4023-ACA9-CD994DE4D256}" type="slidenum">
              <a:rPr lang="en-US" altLang="hu-HU" smtClean="0"/>
              <a:pPr>
                <a:spcBef>
                  <a:spcPct val="0"/>
                </a:spcBef>
              </a:pPr>
              <a:t>5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043604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7214C5E-0EEC-4D24-A1D6-E786443C93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177CE2B-73A9-4B19-9FB1-EA2801D709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C16834E-DE65-48B7-AB28-295D1D1F51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EC5B2E-86C3-4023-ACA9-CD994DE4D256}" type="slidenum">
              <a:rPr lang="en-US" altLang="hu-HU" smtClean="0"/>
              <a:pPr>
                <a:spcBef>
                  <a:spcPct val="0"/>
                </a:spcBef>
              </a:pPr>
              <a:t>6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432450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7214C5E-0EEC-4D24-A1D6-E786443C93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177CE2B-73A9-4B19-9FB1-EA2801D709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C16834E-DE65-48B7-AB28-295D1D1F51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EC5B2E-86C3-4023-ACA9-CD994DE4D256}" type="slidenum">
              <a:rPr lang="en-US" altLang="hu-HU" smtClean="0"/>
              <a:pPr>
                <a:spcBef>
                  <a:spcPct val="0"/>
                </a:spcBef>
              </a:pPr>
              <a:t>7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040580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7214C5E-0EEC-4D24-A1D6-E786443C93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177CE2B-73A9-4B19-9FB1-EA2801D709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C16834E-DE65-48B7-AB28-295D1D1F51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EC5B2E-86C3-4023-ACA9-CD994DE4D256}" type="slidenum">
              <a:rPr lang="en-US" altLang="hu-HU" smtClean="0"/>
              <a:pPr>
                <a:spcBef>
                  <a:spcPct val="0"/>
                </a:spcBef>
              </a:pPr>
              <a:t>8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918507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7214C5E-0EEC-4D24-A1D6-E786443C93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177CE2B-73A9-4B19-9FB1-EA2801D709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C16834E-DE65-48B7-AB28-295D1D1F51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EC5B2E-86C3-4023-ACA9-CD994DE4D256}" type="slidenum">
              <a:rPr lang="en-US" altLang="hu-HU" smtClean="0"/>
              <a:pPr>
                <a:spcBef>
                  <a:spcPct val="0"/>
                </a:spcBef>
              </a:pPr>
              <a:t>9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946394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B2977-B84A-4E96-A021-BB5B9A4B3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FC78C-A3AC-4E4E-88A1-F663B2360815}" type="datetimeFigureOut">
              <a:rPr lang="en-US"/>
              <a:pPr>
                <a:defRPr/>
              </a:pPr>
              <a:t>6/11/2023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49A42-41B3-44FB-82F4-0D03E6006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DDD24-F255-4208-BAEB-0ECAA7FF3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981C3-9377-44EF-A580-314288DDA8E0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564953791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C138D-E9F3-4F9A-A874-A04FDD438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079EF-A8B0-44D1-A1F3-68F6979A6C8B}" type="datetimeFigureOut">
              <a:rPr lang="en-US"/>
              <a:pPr>
                <a:defRPr/>
              </a:pPr>
              <a:t>6/11/2023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0AD2B-FF65-4A82-AA87-4FD202B5E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3B62A-2074-499B-B3AB-A054345E5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5022B-B82F-4BD3-8FEA-6D0053BA2D5A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525553763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81308-8901-4903-9A37-77BFB94E9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06E18-D66B-453B-8843-8E943A1096D9}" type="datetimeFigureOut">
              <a:rPr lang="en-US"/>
              <a:pPr>
                <a:defRPr/>
              </a:pPr>
              <a:t>6/11/2023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DA176-7BBA-468B-95DF-BB17057FD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2A0F9-11B9-4F71-91FE-761F3CDAA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20964-CF57-498B-B1B9-58E08AA4AF2A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60988317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DA05D-B72F-4DA5-9793-E83C46E39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21BB6-C1B4-47B6-AEBC-EB2A7DD1655D}" type="datetimeFigureOut">
              <a:rPr lang="en-US"/>
              <a:pPr>
                <a:defRPr/>
              </a:pPr>
              <a:t>6/11/2023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8F16E-E422-43DC-9DA3-CA59687C6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7594C-01CB-4F2D-B262-AA716FC97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E4F26-2333-43F3-8346-F7CDB6E2533F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43220956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46EAC-E80A-4663-A446-4A4A7728E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8367D-0A16-4D0B-B5B8-43F3DB04E113}" type="datetimeFigureOut">
              <a:rPr lang="en-US"/>
              <a:pPr>
                <a:defRPr/>
              </a:pPr>
              <a:t>6/11/2023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1AC7F-E860-4BAA-B155-B967B53ED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427BA-42AF-44A0-9943-8922B2C05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4D4ED-75F2-48B6-97B8-317906BC6E15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65336227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6B11C37-F1A8-41D7-A650-AB05BB8BD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728E4-E871-4D8A-A0D9-B3080FFE793B}" type="datetimeFigureOut">
              <a:rPr lang="en-US"/>
              <a:pPr>
                <a:defRPr/>
              </a:pPr>
              <a:t>6/11/2023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DE41AD2-7942-4A7B-89FB-F68913851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B5DD359-110B-48CF-8EB6-5EFED62BC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5D6D-9E5E-42B9-BAF8-32D4A6D1A860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091551401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4A63735-33F9-4AC7-8A71-D08DE0BA7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BEDCB-6BF0-4059-B5EA-7B1D4036728F}" type="datetimeFigureOut">
              <a:rPr lang="en-US"/>
              <a:pPr>
                <a:defRPr/>
              </a:pPr>
              <a:t>6/11/2023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0E44BA0-A0EC-4C84-BFEC-E4B85C680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C46003B-4B50-4A6B-A613-0C3EC5510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E44AA-2A06-415E-865B-88DEB384F82E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245244244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EDEBA4A-7B0F-43D1-B77F-7DE135BCC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06630-70ED-4C04-85BD-6A6AED91E2A1}" type="datetimeFigureOut">
              <a:rPr lang="en-US"/>
              <a:pPr>
                <a:defRPr/>
              </a:pPr>
              <a:t>6/11/2023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4E1BFAE-DB7E-40C2-A461-84488AEF7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871B468-92B1-49FA-9F40-CA4D49856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08D45-F89C-42C2-983D-2D65A65B4B1A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144311409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AC47EC-11EC-4C67-AB09-3594E4008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F6551-D424-4317-AE9D-D5E38D75C68C}" type="datetimeFigureOut">
              <a:rPr lang="en-US"/>
              <a:pPr>
                <a:defRPr/>
              </a:pPr>
              <a:t>6/11/2023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4C8F387-A7F7-41B9-8EFA-67D1F7111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1895F4-8A9D-4476-BBA3-9CE5BB18E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FE321-3C13-4836-98E0-B3DAE43C0A19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22882683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954324-05AE-4860-AF79-C2FD130DD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91A3E-9624-4B87-974D-6E2F34C3099D}" type="datetimeFigureOut">
              <a:rPr lang="en-US"/>
              <a:pPr>
                <a:defRPr/>
              </a:pPr>
              <a:t>6/11/2023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833FFD7-2E7C-4074-B465-5969E2836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16074B0-8E8F-412C-9C07-74DEE7F34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940E3-6813-4651-81B5-F788F696B551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633948209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9CFA64B-2DAE-4F74-B679-9364D873E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4B78E-0230-4A8E-BDF8-7FA2BD08B36B}" type="datetimeFigureOut">
              <a:rPr lang="en-US"/>
              <a:pPr>
                <a:defRPr/>
              </a:pPr>
              <a:t>6/11/2023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5131386-278C-4862-A7D2-D0EA5035F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C6F3E-ED68-4CF9-A558-F9D1A6C2F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9C8E4-F49B-4FFE-92E0-A4D5A0BA4D61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52315335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5947203-17E5-440D-B7CB-47CB0E68DA7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DAFA0F4-7887-49A4-BCE9-04A9881EBE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text styles</a:t>
            </a:r>
          </a:p>
          <a:p>
            <a:pPr lvl="1"/>
            <a:r>
              <a:rPr lang="en-US" altLang="hu-HU"/>
              <a:t>Second level</a:t>
            </a:r>
          </a:p>
          <a:p>
            <a:pPr lvl="2"/>
            <a:r>
              <a:rPr lang="en-US" altLang="hu-HU"/>
              <a:t>Third level</a:t>
            </a:r>
          </a:p>
          <a:p>
            <a:pPr lvl="3"/>
            <a:r>
              <a:rPr lang="en-US" altLang="hu-HU"/>
              <a:t>Fourth level</a:t>
            </a:r>
          </a:p>
          <a:p>
            <a:pPr lvl="4"/>
            <a:r>
              <a:rPr lang="en-US" altLang="hu-HU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96E71-E533-4728-96BF-2D61C42109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30DB396-D976-4D0C-90D6-CB8E90FB535E}" type="datetimeFigureOut">
              <a:rPr lang="en-US"/>
              <a:pPr>
                <a:defRPr/>
              </a:pPr>
              <a:t>6/11/2023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73DE4-5B1B-408A-AB4E-69DC1350A0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ADC81-944C-49E7-BDD6-5170FABC9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C5C45DD-E12E-482D-BFE5-E6F676374C27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BFB8C4CD-47D3-44B3-AA4A-75F4F3B01160}"/>
              </a:ext>
            </a:extLst>
          </p:cNvPr>
          <p:cNvSpPr txBox="1">
            <a:spLocks/>
          </p:cNvSpPr>
          <p:nvPr/>
        </p:nvSpPr>
        <p:spPr>
          <a:xfrm rot="16200000">
            <a:off x="-2132012" y="4289425"/>
            <a:ext cx="4700587" cy="4365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schemeClr val="bg1"/>
                </a:solidFill>
                <a:latin typeface="+mn-lt"/>
                <a:cs typeface="+mn-cs"/>
              </a:rPr>
              <a:t>ALBA CARITAS HUNGARICA ALAP</a:t>
            </a:r>
            <a:r>
              <a:rPr lang="hu-HU" dirty="0">
                <a:solidFill>
                  <a:schemeClr val="bg1"/>
                </a:solidFill>
                <a:latin typeface="+mn-lt"/>
                <a:cs typeface="+mn-cs"/>
              </a:rPr>
              <a:t>ÍTVÁNY</a:t>
            </a:r>
          </a:p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7" name="Title 7">
            <a:extLst>
              <a:ext uri="{FF2B5EF4-FFF2-40B4-BE49-F238E27FC236}">
                <a16:creationId xmlns:a16="http://schemas.microsoft.com/office/drawing/2014/main" id="{456EEC51-5D16-438B-840A-35DE8BBCA7E0}"/>
              </a:ext>
            </a:extLst>
          </p:cNvPr>
          <p:cNvSpPr txBox="1">
            <a:spLocks/>
          </p:cNvSpPr>
          <p:nvPr/>
        </p:nvSpPr>
        <p:spPr bwMode="auto">
          <a:xfrm>
            <a:off x="1163638" y="846138"/>
            <a:ext cx="715962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u-HU" sz="4400" b="1" dirty="0"/>
              <a:t>ÁTJÁRÓK</a:t>
            </a:r>
            <a:endParaRPr lang="hu-HU" sz="4400" dirty="0"/>
          </a:p>
          <a:p>
            <a:pPr algn="ctr">
              <a:defRPr/>
            </a:pPr>
            <a:r>
              <a:rPr lang="hu-HU" sz="3600" dirty="0"/>
              <a:t>2022-1-HU01-KA210-ADU-000083157</a:t>
            </a:r>
          </a:p>
          <a:p>
            <a:pPr marL="514350" indent="-514350" algn="ctr" eaLnBrk="1" hangingPunct="1">
              <a:defRPr/>
            </a:pPr>
            <a:endParaRPr lang="hu-HU" sz="3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101" name="Szövegdoboz 1">
            <a:extLst>
              <a:ext uri="{FF2B5EF4-FFF2-40B4-BE49-F238E27FC236}">
                <a16:creationId xmlns:a16="http://schemas.microsoft.com/office/drawing/2014/main" id="{1D6E3786-20E6-4D2A-960D-547521BF5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7188" y="4149725"/>
            <a:ext cx="63992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800" dirty="0">
                <a:latin typeface="Arial" panose="020B0604020202020204" pitchFamily="34" charset="0"/>
              </a:rPr>
              <a:t>Székesfehérvár, 2023. 05. 30.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800" dirty="0">
                <a:latin typeface="Arial" panose="020B0604020202020204" pitchFamily="34" charset="0"/>
              </a:rPr>
              <a:t>Székesfehérvári Egyházmegyei Karitász (HU)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800" dirty="0">
                <a:latin typeface="Arial" panose="020B0604020202020204" pitchFamily="34" charset="0"/>
              </a:rPr>
              <a:t>Bonus </a:t>
            </a:r>
            <a:r>
              <a:rPr lang="hu-HU" altLang="hu-HU" sz="1800" dirty="0" err="1">
                <a:latin typeface="Arial" panose="020B0604020202020204" pitchFamily="34" charset="0"/>
              </a:rPr>
              <a:t>Pastor</a:t>
            </a:r>
            <a:r>
              <a:rPr lang="hu-HU" altLang="hu-HU" sz="1800" dirty="0">
                <a:latin typeface="Arial" panose="020B0604020202020204" pitchFamily="34" charset="0"/>
              </a:rPr>
              <a:t> Alapítvány (RO)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800" dirty="0" err="1">
                <a:latin typeface="Arial" panose="020B0604020202020204" pitchFamily="34" charset="0"/>
              </a:rPr>
              <a:t>Udruzenje</a:t>
            </a:r>
            <a:r>
              <a:rPr lang="hu-HU" altLang="hu-HU" sz="1800" dirty="0">
                <a:latin typeface="Arial" panose="020B0604020202020204" pitchFamily="34" charset="0"/>
              </a:rPr>
              <a:t> </a:t>
            </a:r>
            <a:r>
              <a:rPr lang="hu-HU" altLang="hu-HU" sz="1800" dirty="0" err="1">
                <a:latin typeface="Arial" panose="020B0604020202020204" pitchFamily="34" charset="0"/>
              </a:rPr>
              <a:t>za</a:t>
            </a:r>
            <a:r>
              <a:rPr lang="hu-HU" altLang="hu-HU" sz="1800" dirty="0">
                <a:latin typeface="Arial" panose="020B0604020202020204" pitchFamily="34" charset="0"/>
              </a:rPr>
              <a:t> </a:t>
            </a:r>
            <a:r>
              <a:rPr lang="hu-HU" altLang="hu-HU" sz="1800" dirty="0" err="1">
                <a:latin typeface="Arial" panose="020B0604020202020204" pitchFamily="34" charset="0"/>
              </a:rPr>
              <a:t>mentalnu</a:t>
            </a:r>
            <a:r>
              <a:rPr lang="hu-HU" altLang="hu-HU" sz="1800" dirty="0">
                <a:latin typeface="Arial" panose="020B0604020202020204" pitchFamily="34" charset="0"/>
              </a:rPr>
              <a:t> </a:t>
            </a:r>
            <a:r>
              <a:rPr lang="hu-HU" altLang="hu-HU" sz="1800" dirty="0" err="1">
                <a:latin typeface="Arial" panose="020B0604020202020204" pitchFamily="34" charset="0"/>
              </a:rPr>
              <a:t>higijenu</a:t>
            </a:r>
            <a:r>
              <a:rPr lang="hu-HU" altLang="hu-HU" sz="1800" dirty="0">
                <a:latin typeface="Arial" panose="020B0604020202020204" pitchFamily="34" charset="0"/>
              </a:rPr>
              <a:t> </a:t>
            </a:r>
            <a:r>
              <a:rPr lang="hu-HU" altLang="hu-HU" sz="1800" dirty="0" err="1">
                <a:latin typeface="Arial" panose="020B0604020202020204" pitchFamily="34" charset="0"/>
              </a:rPr>
              <a:t>Antropos</a:t>
            </a:r>
            <a:r>
              <a:rPr lang="hu-HU" altLang="hu-HU" sz="1800" dirty="0">
                <a:latin typeface="Arial" panose="020B0604020202020204" pitchFamily="34" charset="0"/>
              </a:rPr>
              <a:t> (RS)</a:t>
            </a:r>
          </a:p>
        </p:txBody>
      </p:sp>
      <p:pic>
        <p:nvPicPr>
          <p:cNvPr id="4102" name="Kép 2" descr="erasmus2020flag">
            <a:extLst>
              <a:ext uri="{FF2B5EF4-FFF2-40B4-BE49-F238E27FC236}">
                <a16:creationId xmlns:a16="http://schemas.microsoft.com/office/drawing/2014/main" id="{EF327C1B-D009-40FD-9F86-2C2DDF42F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73025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Kép 3" descr="Logo_zold_fekete_transparent.png">
            <a:extLst>
              <a:ext uri="{FF2B5EF4-FFF2-40B4-BE49-F238E27FC236}">
                <a16:creationId xmlns:a16="http://schemas.microsoft.com/office/drawing/2014/main" id="{5A37BCC0-7F62-4312-B150-BE1EAD934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Kép 7" descr="Antropos_transparent_logo.png">
            <a:extLst>
              <a:ext uri="{FF2B5EF4-FFF2-40B4-BE49-F238E27FC236}">
                <a16:creationId xmlns:a16="http://schemas.microsoft.com/office/drawing/2014/main" id="{9619AD42-6E06-48D7-9DCA-4FC860D3C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288" y="6165850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Kép 1" descr="Váltó logo 3">
            <a:extLst>
              <a:ext uri="{FF2B5EF4-FFF2-40B4-BE49-F238E27FC236}">
                <a16:creationId xmlns:a16="http://schemas.microsoft.com/office/drawing/2014/main" id="{5D0D70EF-1393-4028-9216-8853D028D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Kép 13" descr="amaka1trans.jpg">
            <a:extLst>
              <a:ext uri="{FF2B5EF4-FFF2-40B4-BE49-F238E27FC236}">
                <a16:creationId xmlns:a16="http://schemas.microsoft.com/office/drawing/2014/main" id="{977D2237-507A-4E3B-83F5-8CA81C6B6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B8E99C6D-2D19-4C5B-B731-EE65C8F5D538}"/>
              </a:ext>
            </a:extLst>
          </p:cNvPr>
          <p:cNvSpPr txBox="1">
            <a:spLocks/>
          </p:cNvSpPr>
          <p:nvPr/>
        </p:nvSpPr>
        <p:spPr>
          <a:xfrm rot="16200000">
            <a:off x="-2135981" y="4314032"/>
            <a:ext cx="4700587" cy="32385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>
                <a:solidFill>
                  <a:schemeClr val="bg1"/>
                </a:solidFill>
                <a:latin typeface="+mn-lt"/>
                <a:cs typeface="+mn-cs"/>
              </a:rPr>
              <a:t>RÉV SZENVEDÉLYBETEG-SEGÍTŐ AMBULANCIA</a:t>
            </a:r>
            <a:endParaRPr lang="en-US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196" name="Kép 2" descr="erasmus2020flag">
            <a:extLst>
              <a:ext uri="{FF2B5EF4-FFF2-40B4-BE49-F238E27FC236}">
                <a16:creationId xmlns:a16="http://schemas.microsoft.com/office/drawing/2014/main" id="{0751D514-EAC0-4F63-A355-1BCFBFAD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50800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Kép 3" descr="Logo_zold_fekete_transparent.png">
            <a:extLst>
              <a:ext uri="{FF2B5EF4-FFF2-40B4-BE49-F238E27FC236}">
                <a16:creationId xmlns:a16="http://schemas.microsoft.com/office/drawing/2014/main" id="{B2B9AF18-852E-4A36-BDB0-B4D31E942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Kép 7" descr="Antropos_transparent_logo.png">
            <a:extLst>
              <a:ext uri="{FF2B5EF4-FFF2-40B4-BE49-F238E27FC236}">
                <a16:creationId xmlns:a16="http://schemas.microsoft.com/office/drawing/2014/main" id="{09303B29-FACF-4F7B-A40B-A982FE72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47" y="6214251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Kép 1" descr="Váltó logo 3">
            <a:extLst>
              <a:ext uri="{FF2B5EF4-FFF2-40B4-BE49-F238E27FC236}">
                <a16:creationId xmlns:a16="http://schemas.microsoft.com/office/drawing/2014/main" id="{9DD32C02-3A7A-4D50-9D31-1B33DFDD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Kép 13" descr="amaka1trans.jpg">
            <a:extLst>
              <a:ext uri="{FF2B5EF4-FFF2-40B4-BE49-F238E27FC236}">
                <a16:creationId xmlns:a16="http://schemas.microsoft.com/office/drawing/2014/main" id="{354B002A-2BD7-4889-B4CF-706FB0F6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1905CF1B-616C-478E-A5C3-ACB3993D8B7D}"/>
              </a:ext>
            </a:extLst>
          </p:cNvPr>
          <p:cNvSpPr txBox="1">
            <a:spLocks/>
          </p:cNvSpPr>
          <p:nvPr/>
        </p:nvSpPr>
        <p:spPr bwMode="auto">
          <a:xfrm>
            <a:off x="1050925" y="119346"/>
            <a:ext cx="71945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hu-HU" sz="3200" dirty="0"/>
              <a:t>Élőszobor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93F6CE08-03A2-376E-35A4-9971984858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572" y="1544043"/>
            <a:ext cx="3337828" cy="43181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Mosolygó arc 6">
            <a:extLst>
              <a:ext uri="{FF2B5EF4-FFF2-40B4-BE49-F238E27FC236}">
                <a16:creationId xmlns:a16="http://schemas.microsoft.com/office/drawing/2014/main" id="{CDC9AC7B-EC28-91DF-B6B9-64AA816FDB69}"/>
              </a:ext>
            </a:extLst>
          </p:cNvPr>
          <p:cNvSpPr/>
          <p:nvPr/>
        </p:nvSpPr>
        <p:spPr>
          <a:xfrm>
            <a:off x="6189711" y="1918812"/>
            <a:ext cx="435281" cy="413701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38255AE9-302F-17E0-8662-40081A94CA65}"/>
              </a:ext>
            </a:extLst>
          </p:cNvPr>
          <p:cNvSpPr txBox="1"/>
          <p:nvPr/>
        </p:nvSpPr>
        <p:spPr>
          <a:xfrm>
            <a:off x="1331640" y="1146562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TÁNCOLÓ PÁR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57C3B7C9-B97C-B9C2-9054-157F337CDEE0}"/>
              </a:ext>
            </a:extLst>
          </p:cNvPr>
          <p:cNvSpPr txBox="1"/>
          <p:nvPr/>
        </p:nvSpPr>
        <p:spPr>
          <a:xfrm>
            <a:off x="5699466" y="1116958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KISIMULÁS</a:t>
            </a:r>
          </a:p>
        </p:txBody>
      </p:sp>
      <p:sp>
        <p:nvSpPr>
          <p:cNvPr id="2" name="Mosolygó arc 1">
            <a:extLst>
              <a:ext uri="{FF2B5EF4-FFF2-40B4-BE49-F238E27FC236}">
                <a16:creationId xmlns:a16="http://schemas.microsoft.com/office/drawing/2014/main" id="{202BF7B9-269D-4030-5D42-EFCA755A9340}"/>
              </a:ext>
            </a:extLst>
          </p:cNvPr>
          <p:cNvSpPr/>
          <p:nvPr/>
        </p:nvSpPr>
        <p:spPr>
          <a:xfrm>
            <a:off x="6745774" y="1918812"/>
            <a:ext cx="435281" cy="413701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006628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B8E99C6D-2D19-4C5B-B731-EE65C8F5D538}"/>
              </a:ext>
            </a:extLst>
          </p:cNvPr>
          <p:cNvSpPr txBox="1">
            <a:spLocks/>
          </p:cNvSpPr>
          <p:nvPr/>
        </p:nvSpPr>
        <p:spPr>
          <a:xfrm rot="16200000">
            <a:off x="-2135981" y="4314032"/>
            <a:ext cx="4700587" cy="32385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>
                <a:solidFill>
                  <a:schemeClr val="bg1"/>
                </a:solidFill>
                <a:latin typeface="+mn-lt"/>
                <a:cs typeface="+mn-cs"/>
              </a:rPr>
              <a:t>RÉV SZENVEDÉLYBETEG-SEGÍTŐ AMBULANCIA</a:t>
            </a:r>
            <a:endParaRPr lang="en-US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196" name="Kép 2" descr="erasmus2020flag">
            <a:extLst>
              <a:ext uri="{FF2B5EF4-FFF2-40B4-BE49-F238E27FC236}">
                <a16:creationId xmlns:a16="http://schemas.microsoft.com/office/drawing/2014/main" id="{0751D514-EAC0-4F63-A355-1BCFBFAD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50800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Kép 3" descr="Logo_zold_fekete_transparent.png">
            <a:extLst>
              <a:ext uri="{FF2B5EF4-FFF2-40B4-BE49-F238E27FC236}">
                <a16:creationId xmlns:a16="http://schemas.microsoft.com/office/drawing/2014/main" id="{B2B9AF18-852E-4A36-BDB0-B4D31E942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Kép 7" descr="Antropos_transparent_logo.png">
            <a:extLst>
              <a:ext uri="{FF2B5EF4-FFF2-40B4-BE49-F238E27FC236}">
                <a16:creationId xmlns:a16="http://schemas.microsoft.com/office/drawing/2014/main" id="{09303B29-FACF-4F7B-A40B-A982FE72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47" y="6214251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Kép 1" descr="Váltó logo 3">
            <a:extLst>
              <a:ext uri="{FF2B5EF4-FFF2-40B4-BE49-F238E27FC236}">
                <a16:creationId xmlns:a16="http://schemas.microsoft.com/office/drawing/2014/main" id="{9DD32C02-3A7A-4D50-9D31-1B33DFDD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Kép 13" descr="amaka1trans.jpg">
            <a:extLst>
              <a:ext uri="{FF2B5EF4-FFF2-40B4-BE49-F238E27FC236}">
                <a16:creationId xmlns:a16="http://schemas.microsoft.com/office/drawing/2014/main" id="{354B002A-2BD7-4889-B4CF-706FB0F6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1905CF1B-616C-478E-A5C3-ACB3993D8B7D}"/>
              </a:ext>
            </a:extLst>
          </p:cNvPr>
          <p:cNvSpPr txBox="1">
            <a:spLocks/>
          </p:cNvSpPr>
          <p:nvPr/>
        </p:nvSpPr>
        <p:spPr bwMode="auto">
          <a:xfrm>
            <a:off x="1111250" y="165100"/>
            <a:ext cx="71945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hu-HU" sz="3200" dirty="0"/>
              <a:t>Férj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3DC93B5-0E39-8113-D705-FBD5DA7982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287865"/>
            <a:ext cx="6184771" cy="4638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75223915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B8E99C6D-2D19-4C5B-B731-EE65C8F5D538}"/>
              </a:ext>
            </a:extLst>
          </p:cNvPr>
          <p:cNvSpPr txBox="1">
            <a:spLocks/>
          </p:cNvSpPr>
          <p:nvPr/>
        </p:nvSpPr>
        <p:spPr>
          <a:xfrm rot="16200000">
            <a:off x="-2135981" y="4314032"/>
            <a:ext cx="4700587" cy="32385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>
                <a:solidFill>
                  <a:schemeClr val="bg1"/>
                </a:solidFill>
                <a:latin typeface="+mn-lt"/>
                <a:cs typeface="+mn-cs"/>
              </a:rPr>
              <a:t>RÉV SZENVEDÉLYBETEG-SEGÍTŐ AMBULANCIA</a:t>
            </a:r>
            <a:endParaRPr lang="en-US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196" name="Kép 2" descr="erasmus2020flag">
            <a:extLst>
              <a:ext uri="{FF2B5EF4-FFF2-40B4-BE49-F238E27FC236}">
                <a16:creationId xmlns:a16="http://schemas.microsoft.com/office/drawing/2014/main" id="{0751D514-EAC0-4F63-A355-1BCFBFAD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50800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Kép 3" descr="Logo_zold_fekete_transparent.png">
            <a:extLst>
              <a:ext uri="{FF2B5EF4-FFF2-40B4-BE49-F238E27FC236}">
                <a16:creationId xmlns:a16="http://schemas.microsoft.com/office/drawing/2014/main" id="{B2B9AF18-852E-4A36-BDB0-B4D31E942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Kép 7" descr="Antropos_transparent_logo.png">
            <a:extLst>
              <a:ext uri="{FF2B5EF4-FFF2-40B4-BE49-F238E27FC236}">
                <a16:creationId xmlns:a16="http://schemas.microsoft.com/office/drawing/2014/main" id="{09303B29-FACF-4F7B-A40B-A982FE72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47" y="6214251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Kép 1" descr="Váltó logo 3">
            <a:extLst>
              <a:ext uri="{FF2B5EF4-FFF2-40B4-BE49-F238E27FC236}">
                <a16:creationId xmlns:a16="http://schemas.microsoft.com/office/drawing/2014/main" id="{9DD32C02-3A7A-4D50-9D31-1B33DFDD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Kép 13" descr="amaka1trans.jpg">
            <a:extLst>
              <a:ext uri="{FF2B5EF4-FFF2-40B4-BE49-F238E27FC236}">
                <a16:creationId xmlns:a16="http://schemas.microsoft.com/office/drawing/2014/main" id="{354B002A-2BD7-4889-B4CF-706FB0F6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1905CF1B-616C-478E-A5C3-ACB3993D8B7D}"/>
              </a:ext>
            </a:extLst>
          </p:cNvPr>
          <p:cNvSpPr txBox="1">
            <a:spLocks/>
          </p:cNvSpPr>
          <p:nvPr/>
        </p:nvSpPr>
        <p:spPr bwMode="auto">
          <a:xfrm>
            <a:off x="1111250" y="165100"/>
            <a:ext cx="71945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hu-HU" sz="3200" dirty="0"/>
              <a:t>Feleség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D1602F64-2FAD-7D55-B3CD-FF2761829C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829" y="1196752"/>
            <a:ext cx="6275392" cy="470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88256309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B8E99C6D-2D19-4C5B-B731-EE65C8F5D538}"/>
              </a:ext>
            </a:extLst>
          </p:cNvPr>
          <p:cNvSpPr txBox="1">
            <a:spLocks/>
          </p:cNvSpPr>
          <p:nvPr/>
        </p:nvSpPr>
        <p:spPr>
          <a:xfrm rot="16200000">
            <a:off x="-2135981" y="4314032"/>
            <a:ext cx="4700587" cy="32385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>
                <a:solidFill>
                  <a:schemeClr val="bg1"/>
                </a:solidFill>
                <a:latin typeface="+mn-lt"/>
                <a:cs typeface="+mn-cs"/>
              </a:rPr>
              <a:t>RÉV SZENVEDÉLYBETEG-SEGÍTŐ AMBULANCIA</a:t>
            </a:r>
            <a:endParaRPr lang="en-US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196" name="Kép 2" descr="erasmus2020flag">
            <a:extLst>
              <a:ext uri="{FF2B5EF4-FFF2-40B4-BE49-F238E27FC236}">
                <a16:creationId xmlns:a16="http://schemas.microsoft.com/office/drawing/2014/main" id="{0751D514-EAC0-4F63-A355-1BCFBFAD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50800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Kép 3" descr="Logo_zold_fekete_transparent.png">
            <a:extLst>
              <a:ext uri="{FF2B5EF4-FFF2-40B4-BE49-F238E27FC236}">
                <a16:creationId xmlns:a16="http://schemas.microsoft.com/office/drawing/2014/main" id="{B2B9AF18-852E-4A36-BDB0-B4D31E942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Kép 7" descr="Antropos_transparent_logo.png">
            <a:extLst>
              <a:ext uri="{FF2B5EF4-FFF2-40B4-BE49-F238E27FC236}">
                <a16:creationId xmlns:a16="http://schemas.microsoft.com/office/drawing/2014/main" id="{09303B29-FACF-4F7B-A40B-A982FE72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47" y="6214251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Kép 1" descr="Váltó logo 3">
            <a:extLst>
              <a:ext uri="{FF2B5EF4-FFF2-40B4-BE49-F238E27FC236}">
                <a16:creationId xmlns:a16="http://schemas.microsoft.com/office/drawing/2014/main" id="{9DD32C02-3A7A-4D50-9D31-1B33DFDD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Kép 13" descr="amaka1trans.jpg">
            <a:extLst>
              <a:ext uri="{FF2B5EF4-FFF2-40B4-BE49-F238E27FC236}">
                <a16:creationId xmlns:a16="http://schemas.microsoft.com/office/drawing/2014/main" id="{354B002A-2BD7-4889-B4CF-706FB0F6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1905CF1B-616C-478E-A5C3-ACB3993D8B7D}"/>
              </a:ext>
            </a:extLst>
          </p:cNvPr>
          <p:cNvSpPr txBox="1">
            <a:spLocks/>
          </p:cNvSpPr>
          <p:nvPr/>
        </p:nvSpPr>
        <p:spPr bwMode="auto">
          <a:xfrm>
            <a:off x="1111250" y="813594"/>
            <a:ext cx="71945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hu-HU" sz="2800" dirty="0"/>
              <a:t>A párkapcsolat megjelentése gyurmával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76D1A5A-B214-CE43-24D0-9A735229F6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08" y="1861943"/>
            <a:ext cx="5364596" cy="40234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4748773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B8E99C6D-2D19-4C5B-B731-EE65C8F5D538}"/>
              </a:ext>
            </a:extLst>
          </p:cNvPr>
          <p:cNvSpPr txBox="1">
            <a:spLocks/>
          </p:cNvSpPr>
          <p:nvPr/>
        </p:nvSpPr>
        <p:spPr>
          <a:xfrm rot="16200000">
            <a:off x="-2135981" y="4314032"/>
            <a:ext cx="4700587" cy="32385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>
                <a:solidFill>
                  <a:schemeClr val="bg1"/>
                </a:solidFill>
                <a:latin typeface="+mn-lt"/>
                <a:cs typeface="+mn-cs"/>
              </a:rPr>
              <a:t>RÉV SZENVEDÉLYBETEG-SEGÍTŐ AMBULANCIA</a:t>
            </a:r>
            <a:endParaRPr lang="en-US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196" name="Kép 2" descr="erasmus2020flag">
            <a:extLst>
              <a:ext uri="{FF2B5EF4-FFF2-40B4-BE49-F238E27FC236}">
                <a16:creationId xmlns:a16="http://schemas.microsoft.com/office/drawing/2014/main" id="{0751D514-EAC0-4F63-A355-1BCFBFAD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50800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Kép 3" descr="Logo_zold_fekete_transparent.png">
            <a:extLst>
              <a:ext uri="{FF2B5EF4-FFF2-40B4-BE49-F238E27FC236}">
                <a16:creationId xmlns:a16="http://schemas.microsoft.com/office/drawing/2014/main" id="{B2B9AF18-852E-4A36-BDB0-B4D31E942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Kép 7" descr="Antropos_transparent_logo.png">
            <a:extLst>
              <a:ext uri="{FF2B5EF4-FFF2-40B4-BE49-F238E27FC236}">
                <a16:creationId xmlns:a16="http://schemas.microsoft.com/office/drawing/2014/main" id="{09303B29-FACF-4F7B-A40B-A982FE72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47" y="6214251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Kép 1" descr="Váltó logo 3">
            <a:extLst>
              <a:ext uri="{FF2B5EF4-FFF2-40B4-BE49-F238E27FC236}">
                <a16:creationId xmlns:a16="http://schemas.microsoft.com/office/drawing/2014/main" id="{9DD32C02-3A7A-4D50-9D31-1B33DFDD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Kép 13" descr="amaka1trans.jpg">
            <a:extLst>
              <a:ext uri="{FF2B5EF4-FFF2-40B4-BE49-F238E27FC236}">
                <a16:creationId xmlns:a16="http://schemas.microsoft.com/office/drawing/2014/main" id="{354B002A-2BD7-4889-B4CF-706FB0F6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1905CF1B-616C-478E-A5C3-ACB3993D8B7D}"/>
              </a:ext>
            </a:extLst>
          </p:cNvPr>
          <p:cNvSpPr txBox="1">
            <a:spLocks/>
          </p:cNvSpPr>
          <p:nvPr/>
        </p:nvSpPr>
        <p:spPr bwMode="auto">
          <a:xfrm>
            <a:off x="1111250" y="813594"/>
            <a:ext cx="71945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hu-HU" sz="2800" dirty="0"/>
              <a:t>A párkapcsolat megjelentése gyurmával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4A54550-BC22-A60A-1BF3-8A39AF8832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880" y="2068351"/>
            <a:ext cx="6925290" cy="3620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82762304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15F42953-979E-4D7E-8878-C7554C7921CB}"/>
              </a:ext>
            </a:extLst>
          </p:cNvPr>
          <p:cNvSpPr txBox="1">
            <a:spLocks/>
          </p:cNvSpPr>
          <p:nvPr/>
        </p:nvSpPr>
        <p:spPr>
          <a:xfrm>
            <a:off x="638175" y="765175"/>
            <a:ext cx="8247063" cy="57372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Köszönöm a figyelmet!</a:t>
            </a:r>
          </a:p>
          <a:p>
            <a:pPr algn="ctr">
              <a:defRPr/>
            </a:pPr>
            <a:endParaRPr lang="hu-HU" sz="5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algn="ctr">
              <a:defRPr/>
            </a:pPr>
            <a:endParaRPr lang="hu-HU" sz="5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algn="ctr">
              <a:defRPr/>
            </a:pPr>
            <a:endParaRPr lang="hu-HU" sz="5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algn="ctr">
              <a:defRPr/>
            </a:pPr>
            <a:r>
              <a:rPr lang="hu-HU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www.revfehervar.hu</a:t>
            </a:r>
          </a:p>
        </p:txBody>
      </p:sp>
      <p:pic>
        <p:nvPicPr>
          <p:cNvPr id="47108" name="Kép 2" descr="erasmus2020flag">
            <a:extLst>
              <a:ext uri="{FF2B5EF4-FFF2-40B4-BE49-F238E27FC236}">
                <a16:creationId xmlns:a16="http://schemas.microsoft.com/office/drawing/2014/main" id="{DD1E9AB5-1CC7-4C05-8F20-DEB2361F5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61913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Kép 3" descr="Logo_zold_fekete_transparent.png">
            <a:extLst>
              <a:ext uri="{FF2B5EF4-FFF2-40B4-BE49-F238E27FC236}">
                <a16:creationId xmlns:a16="http://schemas.microsoft.com/office/drawing/2014/main" id="{B4BC7253-442E-4FB2-8741-0F5FD40BF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Kép 7" descr="Antropos_transparent_logo.png">
            <a:extLst>
              <a:ext uri="{FF2B5EF4-FFF2-40B4-BE49-F238E27FC236}">
                <a16:creationId xmlns:a16="http://schemas.microsoft.com/office/drawing/2014/main" id="{55976D8B-1DAC-40DC-8A0D-B9BE724A4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288" y="6165850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Kép 1" descr="Váltó logo 3">
            <a:extLst>
              <a:ext uri="{FF2B5EF4-FFF2-40B4-BE49-F238E27FC236}">
                <a16:creationId xmlns:a16="http://schemas.microsoft.com/office/drawing/2014/main" id="{2960A7E5-911E-48C8-9559-699F5B257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2" name="Kép 14" descr="amaka1trans.jpg">
            <a:extLst>
              <a:ext uri="{FF2B5EF4-FFF2-40B4-BE49-F238E27FC236}">
                <a16:creationId xmlns:a16="http://schemas.microsoft.com/office/drawing/2014/main" id="{4119A785-DE3E-484B-A1ED-E4D201570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7">
            <a:extLst>
              <a:ext uri="{FF2B5EF4-FFF2-40B4-BE49-F238E27FC236}">
                <a16:creationId xmlns:a16="http://schemas.microsoft.com/office/drawing/2014/main" id="{456EEC51-5D16-438B-840A-35DE8BBCA7E0}"/>
              </a:ext>
            </a:extLst>
          </p:cNvPr>
          <p:cNvSpPr txBox="1">
            <a:spLocks/>
          </p:cNvSpPr>
          <p:nvPr/>
        </p:nvSpPr>
        <p:spPr bwMode="auto">
          <a:xfrm>
            <a:off x="1163638" y="846138"/>
            <a:ext cx="715962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u-HU" sz="4400" b="1" dirty="0"/>
              <a:t>ÁTJÁRÓK</a:t>
            </a:r>
            <a:endParaRPr lang="hu-HU" sz="4400" dirty="0"/>
          </a:p>
          <a:p>
            <a:pPr algn="ctr">
              <a:defRPr/>
            </a:pPr>
            <a:r>
              <a:rPr lang="hu-HU" sz="3600" dirty="0"/>
              <a:t>2022-1-HU01-KA210-ADU-000083157</a:t>
            </a:r>
          </a:p>
          <a:p>
            <a:pPr marL="514350" indent="-514350" algn="ctr" eaLnBrk="1" hangingPunct="1">
              <a:defRPr/>
            </a:pPr>
            <a:endParaRPr lang="hu-HU" sz="3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061" name="Szövegdoboz 1">
            <a:extLst>
              <a:ext uri="{FF2B5EF4-FFF2-40B4-BE49-F238E27FC236}">
                <a16:creationId xmlns:a16="http://schemas.microsoft.com/office/drawing/2014/main" id="{855FCA8C-1094-488F-AE44-8DE15DA14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7188" y="4149725"/>
            <a:ext cx="63992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800" dirty="0">
                <a:latin typeface="Arial" panose="020B0604020202020204" pitchFamily="34" charset="0"/>
              </a:rPr>
              <a:t>Székesfehérvár, 2023. 05. 30.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800" dirty="0">
                <a:latin typeface="Arial" panose="020B0604020202020204" pitchFamily="34" charset="0"/>
              </a:rPr>
              <a:t>Székesfehérvári Egyházmegyei Karitász (HU)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800" dirty="0">
                <a:latin typeface="Arial" panose="020B0604020202020204" pitchFamily="34" charset="0"/>
              </a:rPr>
              <a:t>Bonus </a:t>
            </a:r>
            <a:r>
              <a:rPr lang="hu-HU" altLang="hu-HU" sz="1800" dirty="0" err="1">
                <a:latin typeface="Arial" panose="020B0604020202020204" pitchFamily="34" charset="0"/>
              </a:rPr>
              <a:t>Pastor</a:t>
            </a:r>
            <a:r>
              <a:rPr lang="hu-HU" altLang="hu-HU" sz="1800" dirty="0">
                <a:latin typeface="Arial" panose="020B0604020202020204" pitchFamily="34" charset="0"/>
              </a:rPr>
              <a:t> Alapítvány (RO)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800" dirty="0" err="1">
                <a:latin typeface="Arial" panose="020B0604020202020204" pitchFamily="34" charset="0"/>
              </a:rPr>
              <a:t>Udruzenje</a:t>
            </a:r>
            <a:r>
              <a:rPr lang="hu-HU" altLang="hu-HU" sz="1800" dirty="0">
                <a:latin typeface="Arial" panose="020B0604020202020204" pitchFamily="34" charset="0"/>
              </a:rPr>
              <a:t> </a:t>
            </a:r>
            <a:r>
              <a:rPr lang="hu-HU" altLang="hu-HU" sz="1800" dirty="0" err="1">
                <a:latin typeface="Arial" panose="020B0604020202020204" pitchFamily="34" charset="0"/>
              </a:rPr>
              <a:t>za</a:t>
            </a:r>
            <a:r>
              <a:rPr lang="hu-HU" altLang="hu-HU" sz="1800" dirty="0">
                <a:latin typeface="Arial" panose="020B0604020202020204" pitchFamily="34" charset="0"/>
              </a:rPr>
              <a:t> </a:t>
            </a:r>
            <a:r>
              <a:rPr lang="hu-HU" altLang="hu-HU" sz="1800" dirty="0" err="1">
                <a:latin typeface="Arial" panose="020B0604020202020204" pitchFamily="34" charset="0"/>
              </a:rPr>
              <a:t>mentalnu</a:t>
            </a:r>
            <a:r>
              <a:rPr lang="hu-HU" altLang="hu-HU" sz="1800" dirty="0">
                <a:latin typeface="Arial" panose="020B0604020202020204" pitchFamily="34" charset="0"/>
              </a:rPr>
              <a:t> </a:t>
            </a:r>
            <a:r>
              <a:rPr lang="hu-HU" altLang="hu-HU" sz="1800" dirty="0" err="1">
                <a:latin typeface="Arial" panose="020B0604020202020204" pitchFamily="34" charset="0"/>
              </a:rPr>
              <a:t>higijenu</a:t>
            </a:r>
            <a:r>
              <a:rPr lang="hu-HU" altLang="hu-HU" sz="1800" dirty="0">
                <a:latin typeface="Arial" panose="020B0604020202020204" pitchFamily="34" charset="0"/>
              </a:rPr>
              <a:t> </a:t>
            </a:r>
            <a:r>
              <a:rPr lang="hu-HU" altLang="hu-HU" sz="1800" dirty="0" err="1">
                <a:latin typeface="Arial" panose="020B0604020202020204" pitchFamily="34" charset="0"/>
              </a:rPr>
              <a:t>Antropos</a:t>
            </a:r>
            <a:r>
              <a:rPr lang="hu-HU" altLang="hu-HU" sz="1800" dirty="0">
                <a:latin typeface="Arial" panose="020B0604020202020204" pitchFamily="34" charset="0"/>
              </a:rPr>
              <a:t> (RS)</a:t>
            </a:r>
          </a:p>
        </p:txBody>
      </p:sp>
      <p:pic>
        <p:nvPicPr>
          <p:cNvPr id="45062" name="Kép 2" descr="erasmus2020flag">
            <a:extLst>
              <a:ext uri="{FF2B5EF4-FFF2-40B4-BE49-F238E27FC236}">
                <a16:creationId xmlns:a16="http://schemas.microsoft.com/office/drawing/2014/main" id="{5732F353-A629-44D3-9708-E42684E0E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61913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Kép 3" descr="Logo_zold_fekete_transparent.png">
            <a:extLst>
              <a:ext uri="{FF2B5EF4-FFF2-40B4-BE49-F238E27FC236}">
                <a16:creationId xmlns:a16="http://schemas.microsoft.com/office/drawing/2014/main" id="{58BBF7AC-6B48-49C0-8DCC-D4510B7F9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Kép 7" descr="Antropos_transparent_logo.png">
            <a:extLst>
              <a:ext uri="{FF2B5EF4-FFF2-40B4-BE49-F238E27FC236}">
                <a16:creationId xmlns:a16="http://schemas.microsoft.com/office/drawing/2014/main" id="{8A6BE455-9CA6-43E3-B61E-EBB106FBB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288" y="6165850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Kép 1" descr="Váltó logo 3">
            <a:extLst>
              <a:ext uri="{FF2B5EF4-FFF2-40B4-BE49-F238E27FC236}">
                <a16:creationId xmlns:a16="http://schemas.microsoft.com/office/drawing/2014/main" id="{FD07B547-16AC-4DD9-B870-052193B40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6" name="Kép 13" descr="amaka1trans.jpg">
            <a:extLst>
              <a:ext uri="{FF2B5EF4-FFF2-40B4-BE49-F238E27FC236}">
                <a16:creationId xmlns:a16="http://schemas.microsoft.com/office/drawing/2014/main" id="{DFC00050-8761-454A-AC24-907EB44FA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BFB8C4CD-47D3-44B3-AA4A-75F4F3B01160}"/>
              </a:ext>
            </a:extLst>
          </p:cNvPr>
          <p:cNvSpPr txBox="1">
            <a:spLocks/>
          </p:cNvSpPr>
          <p:nvPr/>
        </p:nvSpPr>
        <p:spPr>
          <a:xfrm rot="16200000">
            <a:off x="-2132012" y="4289425"/>
            <a:ext cx="4700587" cy="4365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schemeClr val="bg1"/>
                </a:solidFill>
                <a:latin typeface="+mn-lt"/>
                <a:cs typeface="+mn-cs"/>
              </a:rPr>
              <a:t>ALBA CARITAS HUNGARICA ALAP</a:t>
            </a:r>
            <a:r>
              <a:rPr lang="hu-HU" dirty="0">
                <a:solidFill>
                  <a:schemeClr val="bg1"/>
                </a:solidFill>
                <a:latin typeface="+mn-lt"/>
                <a:cs typeface="+mn-cs"/>
              </a:rPr>
              <a:t>ÍTVÁNY</a:t>
            </a:r>
          </a:p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7" name="Title 7">
            <a:extLst>
              <a:ext uri="{FF2B5EF4-FFF2-40B4-BE49-F238E27FC236}">
                <a16:creationId xmlns:a16="http://schemas.microsoft.com/office/drawing/2014/main" id="{456EEC51-5D16-438B-840A-35DE8BBCA7E0}"/>
              </a:ext>
            </a:extLst>
          </p:cNvPr>
          <p:cNvSpPr txBox="1">
            <a:spLocks/>
          </p:cNvSpPr>
          <p:nvPr/>
        </p:nvSpPr>
        <p:spPr bwMode="auto">
          <a:xfrm>
            <a:off x="717550" y="1685925"/>
            <a:ext cx="8135938" cy="285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u-H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Esetbemutatás 3.</a:t>
            </a:r>
          </a:p>
          <a:p>
            <a:pPr algn="ctr">
              <a:defRPr/>
            </a:pPr>
            <a:endParaRPr lang="hu-HU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hu-H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Endre és Terka</a:t>
            </a:r>
            <a:endParaRPr lang="hu-HU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ctr" eaLnBrk="1" hangingPunct="1">
              <a:defRPr/>
            </a:pPr>
            <a:endParaRPr lang="hu-HU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149" name="Szövegdoboz 1">
            <a:extLst>
              <a:ext uri="{FF2B5EF4-FFF2-40B4-BE49-F238E27FC236}">
                <a16:creationId xmlns:a16="http://schemas.microsoft.com/office/drawing/2014/main" id="{DC435665-781E-4899-9055-2BBA2F05E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7188" y="4506913"/>
            <a:ext cx="63992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800" dirty="0">
                <a:latin typeface="Arial" panose="020B0604020202020204" pitchFamily="34" charset="0"/>
              </a:rPr>
              <a:t>Farnas Noémi Ilona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hu-HU" altLang="hu-HU" sz="1800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800" dirty="0">
                <a:latin typeface="Arial" panose="020B0604020202020204" pitchFamily="34" charset="0"/>
              </a:rPr>
              <a:t>Székesfehérvár, 2023. 05. 30. </a:t>
            </a:r>
          </a:p>
        </p:txBody>
      </p:sp>
      <p:pic>
        <p:nvPicPr>
          <p:cNvPr id="6150" name="Kép 2" descr="erasmus2020flag">
            <a:extLst>
              <a:ext uri="{FF2B5EF4-FFF2-40B4-BE49-F238E27FC236}">
                <a16:creationId xmlns:a16="http://schemas.microsoft.com/office/drawing/2014/main" id="{F50680CE-EF22-4E6E-8482-8CD500BC8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50800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Kép 3" descr="Logo_zold_fekete_transparent.png">
            <a:extLst>
              <a:ext uri="{FF2B5EF4-FFF2-40B4-BE49-F238E27FC236}">
                <a16:creationId xmlns:a16="http://schemas.microsoft.com/office/drawing/2014/main" id="{009CA2F8-B308-46E3-B657-83C07EB5E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Kép 7" descr="Antropos_transparent_logo.png">
            <a:extLst>
              <a:ext uri="{FF2B5EF4-FFF2-40B4-BE49-F238E27FC236}">
                <a16:creationId xmlns:a16="http://schemas.microsoft.com/office/drawing/2014/main" id="{BC7927AB-0920-446F-A9A7-17736348E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288" y="6165850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Kép 1" descr="Váltó logo 3">
            <a:extLst>
              <a:ext uri="{FF2B5EF4-FFF2-40B4-BE49-F238E27FC236}">
                <a16:creationId xmlns:a16="http://schemas.microsoft.com/office/drawing/2014/main" id="{7FE4648D-49AE-4DCD-8843-EACCBFFBA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Kép 13" descr="amaka1trans.jpg">
            <a:extLst>
              <a:ext uri="{FF2B5EF4-FFF2-40B4-BE49-F238E27FC236}">
                <a16:creationId xmlns:a16="http://schemas.microsoft.com/office/drawing/2014/main" id="{8524C943-A835-40CB-BA81-D34C531ED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Kép 2" descr="erasmus2020flag">
            <a:extLst>
              <a:ext uri="{FF2B5EF4-FFF2-40B4-BE49-F238E27FC236}">
                <a16:creationId xmlns:a16="http://schemas.microsoft.com/office/drawing/2014/main" id="{0751D514-EAC0-4F63-A355-1BCFBFAD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50800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Kép 3" descr="Logo_zold_fekete_transparent.png">
            <a:extLst>
              <a:ext uri="{FF2B5EF4-FFF2-40B4-BE49-F238E27FC236}">
                <a16:creationId xmlns:a16="http://schemas.microsoft.com/office/drawing/2014/main" id="{B2B9AF18-852E-4A36-BDB0-B4D31E942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Kép 7" descr="Antropos_transparent_logo.png">
            <a:extLst>
              <a:ext uri="{FF2B5EF4-FFF2-40B4-BE49-F238E27FC236}">
                <a16:creationId xmlns:a16="http://schemas.microsoft.com/office/drawing/2014/main" id="{09303B29-FACF-4F7B-A40B-A982FE72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47" y="6214251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Kép 1" descr="Váltó logo 3">
            <a:extLst>
              <a:ext uri="{FF2B5EF4-FFF2-40B4-BE49-F238E27FC236}">
                <a16:creationId xmlns:a16="http://schemas.microsoft.com/office/drawing/2014/main" id="{9DD32C02-3A7A-4D50-9D31-1B33DFDD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Kép 13" descr="amaka1trans.jpg">
            <a:extLst>
              <a:ext uri="{FF2B5EF4-FFF2-40B4-BE49-F238E27FC236}">
                <a16:creationId xmlns:a16="http://schemas.microsoft.com/office/drawing/2014/main" id="{354B002A-2BD7-4889-B4CF-706FB0F6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1905CF1B-616C-478E-A5C3-ACB3993D8B7D}"/>
              </a:ext>
            </a:extLst>
          </p:cNvPr>
          <p:cNvSpPr txBox="1">
            <a:spLocks/>
          </p:cNvSpPr>
          <p:nvPr/>
        </p:nvSpPr>
        <p:spPr bwMode="auto">
          <a:xfrm>
            <a:off x="1111250" y="716767"/>
            <a:ext cx="71945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algn="ctr">
              <a:defRPr/>
            </a:pPr>
            <a:endParaRPr lang="en-US" sz="5400" dirty="0">
              <a:solidFill>
                <a:srgbClr val="FF0000"/>
              </a:solidFill>
              <a:latin typeface="+mn-lt"/>
              <a:ea typeface="+mj-ea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AD21A337-721E-4D65-9AFC-1219A22A2282}"/>
              </a:ext>
            </a:extLst>
          </p:cNvPr>
          <p:cNvSpPr txBox="1"/>
          <p:nvPr/>
        </p:nvSpPr>
        <p:spPr>
          <a:xfrm flipH="1">
            <a:off x="395536" y="639454"/>
            <a:ext cx="6622752" cy="2609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hu-HU" sz="2800" dirty="0"/>
              <a:t>A terápiába kerülés körülményei</a:t>
            </a:r>
          </a:p>
          <a:p>
            <a:pPr marL="514350" indent="-514350" algn="just">
              <a:lnSpc>
                <a:spcPct val="150000"/>
              </a:lnSpc>
              <a:buFontTx/>
              <a:buAutoNum type="arabicPeriod"/>
            </a:pPr>
            <a:r>
              <a:rPr lang="hu-HU" sz="2800" dirty="0"/>
              <a:t>A házaspár bemutatása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endParaRPr lang="hu-HU" sz="3200" dirty="0"/>
          </a:p>
          <a:p>
            <a:pPr marL="457200" indent="-457200" algn="just">
              <a:lnSpc>
                <a:spcPct val="150000"/>
              </a:lnSpc>
              <a:buFontTx/>
              <a:buAutoNum type="arabicPeriod"/>
            </a:pPr>
            <a:endParaRPr lang="hu-HU" sz="2400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9B09959D-3537-D360-05AD-B0F9B696B8A6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hu-HU" dirty="0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64FF4DBB-4EB0-6B32-CB02-D3FE487D30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781" y="2182109"/>
            <a:ext cx="2439101" cy="3654327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436304DC-94C1-8281-4B3F-9842E2429E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343" y="2182108"/>
            <a:ext cx="2940143" cy="365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5499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Kép 2" descr="erasmus2020flag">
            <a:extLst>
              <a:ext uri="{FF2B5EF4-FFF2-40B4-BE49-F238E27FC236}">
                <a16:creationId xmlns:a16="http://schemas.microsoft.com/office/drawing/2014/main" id="{0751D514-EAC0-4F63-A355-1BCFBFAD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50800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Kép 3" descr="Logo_zold_fekete_transparent.png">
            <a:extLst>
              <a:ext uri="{FF2B5EF4-FFF2-40B4-BE49-F238E27FC236}">
                <a16:creationId xmlns:a16="http://schemas.microsoft.com/office/drawing/2014/main" id="{B2B9AF18-852E-4A36-BDB0-B4D31E942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Kép 7" descr="Antropos_transparent_logo.png">
            <a:extLst>
              <a:ext uri="{FF2B5EF4-FFF2-40B4-BE49-F238E27FC236}">
                <a16:creationId xmlns:a16="http://schemas.microsoft.com/office/drawing/2014/main" id="{09303B29-FACF-4F7B-A40B-A982FE72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47" y="6214251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Kép 1" descr="Váltó logo 3">
            <a:extLst>
              <a:ext uri="{FF2B5EF4-FFF2-40B4-BE49-F238E27FC236}">
                <a16:creationId xmlns:a16="http://schemas.microsoft.com/office/drawing/2014/main" id="{9DD32C02-3A7A-4D50-9D31-1B33DFDD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Kép 13" descr="amaka1trans.jpg">
            <a:extLst>
              <a:ext uri="{FF2B5EF4-FFF2-40B4-BE49-F238E27FC236}">
                <a16:creationId xmlns:a16="http://schemas.microsoft.com/office/drawing/2014/main" id="{354B002A-2BD7-4889-B4CF-706FB0F6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1905CF1B-616C-478E-A5C3-ACB3993D8B7D}"/>
              </a:ext>
            </a:extLst>
          </p:cNvPr>
          <p:cNvSpPr txBox="1">
            <a:spLocks/>
          </p:cNvSpPr>
          <p:nvPr/>
        </p:nvSpPr>
        <p:spPr bwMode="auto">
          <a:xfrm>
            <a:off x="1111250" y="716767"/>
            <a:ext cx="71945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algn="ctr">
              <a:defRPr/>
            </a:pPr>
            <a:endParaRPr lang="en-US" sz="5400" dirty="0">
              <a:solidFill>
                <a:srgbClr val="FF0000"/>
              </a:solidFill>
              <a:latin typeface="+mn-lt"/>
              <a:ea typeface="+mj-ea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AD21A337-721E-4D65-9AFC-1219A22A2282}"/>
              </a:ext>
            </a:extLst>
          </p:cNvPr>
          <p:cNvSpPr txBox="1"/>
          <p:nvPr/>
        </p:nvSpPr>
        <p:spPr>
          <a:xfrm flipH="1">
            <a:off x="1259632" y="681863"/>
            <a:ext cx="8591549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sz="3200" dirty="0"/>
              <a:t>3. Mi a probléma a párkapcsolatban?</a:t>
            </a:r>
            <a:endParaRPr lang="hu-HU" sz="2400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74B12215-30F3-7193-777B-C82FA33AA816}"/>
              </a:ext>
            </a:extLst>
          </p:cNvPr>
          <p:cNvSpPr txBox="1"/>
          <p:nvPr/>
        </p:nvSpPr>
        <p:spPr>
          <a:xfrm>
            <a:off x="324861" y="2138197"/>
            <a:ext cx="798093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800" dirty="0"/>
              <a:t>Az elmúlt 5 évben elhidegültek egymástól, kapcsolatuk mélypontra jutott</a:t>
            </a:r>
          </a:p>
          <a:p>
            <a:pPr marL="285750" indent="-285750">
              <a:buFontTx/>
              <a:buChar char="-"/>
            </a:pPr>
            <a:endParaRPr lang="hu-HU" sz="2800" dirty="0"/>
          </a:p>
          <a:p>
            <a:pPr marL="285750" indent="-285750">
              <a:buFontTx/>
              <a:buChar char="-"/>
            </a:pPr>
            <a:r>
              <a:rPr lang="hu-HU" sz="2800" dirty="0"/>
              <a:t>A férj nagy mennyiségű alkoholfogyasztása (napi 2 l), depressziója</a:t>
            </a:r>
          </a:p>
          <a:p>
            <a:pPr marL="285750" indent="-285750">
              <a:buFontTx/>
              <a:buChar char="-"/>
            </a:pPr>
            <a:endParaRPr lang="hu-HU" sz="2800" dirty="0"/>
          </a:p>
          <a:p>
            <a:pPr marL="285750" indent="-285750">
              <a:buFontTx/>
              <a:buChar char="-"/>
            </a:pPr>
            <a:endParaRPr lang="hu-HU" sz="2800" dirty="0"/>
          </a:p>
          <a:p>
            <a:pPr marL="285750" indent="-285750">
              <a:buFontTx/>
              <a:buChar char="-"/>
            </a:pP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09512045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B8E99C6D-2D19-4C5B-B731-EE65C8F5D538}"/>
              </a:ext>
            </a:extLst>
          </p:cNvPr>
          <p:cNvSpPr txBox="1">
            <a:spLocks/>
          </p:cNvSpPr>
          <p:nvPr/>
        </p:nvSpPr>
        <p:spPr>
          <a:xfrm rot="16200000">
            <a:off x="-2135981" y="4314032"/>
            <a:ext cx="4700587" cy="32385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>
                <a:solidFill>
                  <a:schemeClr val="bg1"/>
                </a:solidFill>
                <a:latin typeface="+mn-lt"/>
                <a:cs typeface="+mn-cs"/>
              </a:rPr>
              <a:t>RÉV SZENVEDÉLYBETEG-SEGÍTŐ AMBULANCIA</a:t>
            </a:r>
            <a:endParaRPr lang="en-US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196" name="Kép 2" descr="erasmus2020flag">
            <a:extLst>
              <a:ext uri="{FF2B5EF4-FFF2-40B4-BE49-F238E27FC236}">
                <a16:creationId xmlns:a16="http://schemas.microsoft.com/office/drawing/2014/main" id="{0751D514-EAC0-4F63-A355-1BCFBFAD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50800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Kép 3" descr="Logo_zold_fekete_transparent.png">
            <a:extLst>
              <a:ext uri="{FF2B5EF4-FFF2-40B4-BE49-F238E27FC236}">
                <a16:creationId xmlns:a16="http://schemas.microsoft.com/office/drawing/2014/main" id="{B2B9AF18-852E-4A36-BDB0-B4D31E942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Kép 7" descr="Antropos_transparent_logo.png">
            <a:extLst>
              <a:ext uri="{FF2B5EF4-FFF2-40B4-BE49-F238E27FC236}">
                <a16:creationId xmlns:a16="http://schemas.microsoft.com/office/drawing/2014/main" id="{09303B29-FACF-4F7B-A40B-A982FE72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47" y="6214251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Kép 1" descr="Váltó logo 3">
            <a:extLst>
              <a:ext uri="{FF2B5EF4-FFF2-40B4-BE49-F238E27FC236}">
                <a16:creationId xmlns:a16="http://schemas.microsoft.com/office/drawing/2014/main" id="{9DD32C02-3A7A-4D50-9D31-1B33DFDD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Kép 13" descr="amaka1trans.jpg">
            <a:extLst>
              <a:ext uri="{FF2B5EF4-FFF2-40B4-BE49-F238E27FC236}">
                <a16:creationId xmlns:a16="http://schemas.microsoft.com/office/drawing/2014/main" id="{354B002A-2BD7-4889-B4CF-706FB0F6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1905CF1B-616C-478E-A5C3-ACB3993D8B7D}"/>
              </a:ext>
            </a:extLst>
          </p:cNvPr>
          <p:cNvSpPr txBox="1">
            <a:spLocks/>
          </p:cNvSpPr>
          <p:nvPr/>
        </p:nvSpPr>
        <p:spPr bwMode="auto">
          <a:xfrm>
            <a:off x="1041391" y="551898"/>
            <a:ext cx="71945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hu-HU" sz="3200" dirty="0"/>
              <a:t>Hét bő és hét szűk esztendő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5C440480-21E5-4485-7640-8B8ECCEB4B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44" y="1624087"/>
            <a:ext cx="2821819" cy="42327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03F13C85-FEA2-4C4C-A49F-2C327CF46C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351" y="1624085"/>
            <a:ext cx="4232727" cy="4232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90323225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B8E99C6D-2D19-4C5B-B731-EE65C8F5D538}"/>
              </a:ext>
            </a:extLst>
          </p:cNvPr>
          <p:cNvSpPr txBox="1">
            <a:spLocks/>
          </p:cNvSpPr>
          <p:nvPr/>
        </p:nvSpPr>
        <p:spPr>
          <a:xfrm rot="16200000">
            <a:off x="-2135981" y="4314032"/>
            <a:ext cx="4700587" cy="32385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>
                <a:solidFill>
                  <a:schemeClr val="bg1"/>
                </a:solidFill>
                <a:latin typeface="+mn-lt"/>
                <a:cs typeface="+mn-cs"/>
              </a:rPr>
              <a:t>RÉV SZENVEDÉLYBETEG-SEGÍTŐ AMBULANCIA</a:t>
            </a:r>
            <a:endParaRPr lang="en-US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196" name="Kép 2" descr="erasmus2020flag">
            <a:extLst>
              <a:ext uri="{FF2B5EF4-FFF2-40B4-BE49-F238E27FC236}">
                <a16:creationId xmlns:a16="http://schemas.microsoft.com/office/drawing/2014/main" id="{0751D514-EAC0-4F63-A355-1BCFBFAD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50800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Kép 3" descr="Logo_zold_fekete_transparent.png">
            <a:extLst>
              <a:ext uri="{FF2B5EF4-FFF2-40B4-BE49-F238E27FC236}">
                <a16:creationId xmlns:a16="http://schemas.microsoft.com/office/drawing/2014/main" id="{B2B9AF18-852E-4A36-BDB0-B4D31E942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Kép 7" descr="Antropos_transparent_logo.png">
            <a:extLst>
              <a:ext uri="{FF2B5EF4-FFF2-40B4-BE49-F238E27FC236}">
                <a16:creationId xmlns:a16="http://schemas.microsoft.com/office/drawing/2014/main" id="{09303B29-FACF-4F7B-A40B-A982FE72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47" y="6214251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Kép 1" descr="Váltó logo 3">
            <a:extLst>
              <a:ext uri="{FF2B5EF4-FFF2-40B4-BE49-F238E27FC236}">
                <a16:creationId xmlns:a16="http://schemas.microsoft.com/office/drawing/2014/main" id="{9DD32C02-3A7A-4D50-9D31-1B33DFDD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Kép 13" descr="amaka1trans.jpg">
            <a:extLst>
              <a:ext uri="{FF2B5EF4-FFF2-40B4-BE49-F238E27FC236}">
                <a16:creationId xmlns:a16="http://schemas.microsoft.com/office/drawing/2014/main" id="{354B002A-2BD7-4889-B4CF-706FB0F6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1905CF1B-616C-478E-A5C3-ACB3993D8B7D}"/>
              </a:ext>
            </a:extLst>
          </p:cNvPr>
          <p:cNvSpPr txBox="1">
            <a:spLocks/>
          </p:cNvSpPr>
          <p:nvPr/>
        </p:nvSpPr>
        <p:spPr bwMode="auto">
          <a:xfrm>
            <a:off x="1111250" y="716767"/>
            <a:ext cx="71945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hu-HU" sz="3200" dirty="0"/>
              <a:t>4. Terápiás módszerek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F85E51E0-1B1E-6FF2-E8FF-FF4D2D7EDB97}"/>
              </a:ext>
            </a:extLst>
          </p:cNvPr>
          <p:cNvSpPr txBox="1"/>
          <p:nvPr/>
        </p:nvSpPr>
        <p:spPr>
          <a:xfrm>
            <a:off x="530391" y="1657526"/>
            <a:ext cx="3294492" cy="45704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600" dirty="0" err="1"/>
              <a:t>Timeline</a:t>
            </a:r>
            <a:endParaRPr lang="hu-HU" sz="2600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600" dirty="0"/>
              <a:t>Szeretetnyelv teszt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600" dirty="0" err="1"/>
              <a:t>Genogram</a:t>
            </a:r>
            <a:endParaRPr lang="hu-HU" sz="2600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600" dirty="0"/>
              <a:t>Kölcsönös kérések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600" dirty="0"/>
              <a:t>Érzelemkör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600" dirty="0"/>
              <a:t>Élő szobor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600" dirty="0" err="1"/>
              <a:t>Gyurmázás</a:t>
            </a:r>
            <a:endParaRPr lang="hu-HU" sz="2600" dirty="0"/>
          </a:p>
          <a:p>
            <a:pPr marL="285750" indent="-285750">
              <a:buFontTx/>
              <a:buChar char="-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859533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B8E99C6D-2D19-4C5B-B731-EE65C8F5D538}"/>
              </a:ext>
            </a:extLst>
          </p:cNvPr>
          <p:cNvSpPr txBox="1">
            <a:spLocks/>
          </p:cNvSpPr>
          <p:nvPr/>
        </p:nvSpPr>
        <p:spPr>
          <a:xfrm rot="16200000">
            <a:off x="-2135981" y="4314032"/>
            <a:ext cx="4700587" cy="32385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>
                <a:solidFill>
                  <a:schemeClr val="bg1"/>
                </a:solidFill>
                <a:latin typeface="+mn-lt"/>
                <a:cs typeface="+mn-cs"/>
              </a:rPr>
              <a:t>RÉV SZENVEDÉLYBETEG-SEGÍTŐ AMBULANCIA</a:t>
            </a:r>
            <a:endParaRPr lang="en-US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196" name="Kép 2" descr="erasmus2020flag">
            <a:extLst>
              <a:ext uri="{FF2B5EF4-FFF2-40B4-BE49-F238E27FC236}">
                <a16:creationId xmlns:a16="http://schemas.microsoft.com/office/drawing/2014/main" id="{0751D514-EAC0-4F63-A355-1BCFBFAD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50800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Kép 3" descr="Logo_zold_fekete_transparent.png">
            <a:extLst>
              <a:ext uri="{FF2B5EF4-FFF2-40B4-BE49-F238E27FC236}">
                <a16:creationId xmlns:a16="http://schemas.microsoft.com/office/drawing/2014/main" id="{B2B9AF18-852E-4A36-BDB0-B4D31E942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Kép 7" descr="Antropos_transparent_logo.png">
            <a:extLst>
              <a:ext uri="{FF2B5EF4-FFF2-40B4-BE49-F238E27FC236}">
                <a16:creationId xmlns:a16="http://schemas.microsoft.com/office/drawing/2014/main" id="{09303B29-FACF-4F7B-A40B-A982FE72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47" y="6214251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Kép 1" descr="Váltó logo 3">
            <a:extLst>
              <a:ext uri="{FF2B5EF4-FFF2-40B4-BE49-F238E27FC236}">
                <a16:creationId xmlns:a16="http://schemas.microsoft.com/office/drawing/2014/main" id="{9DD32C02-3A7A-4D50-9D31-1B33DFDD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Kép 13" descr="amaka1trans.jpg">
            <a:extLst>
              <a:ext uri="{FF2B5EF4-FFF2-40B4-BE49-F238E27FC236}">
                <a16:creationId xmlns:a16="http://schemas.microsoft.com/office/drawing/2014/main" id="{354B002A-2BD7-4889-B4CF-706FB0F6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1905CF1B-616C-478E-A5C3-ACB3993D8B7D}"/>
              </a:ext>
            </a:extLst>
          </p:cNvPr>
          <p:cNvSpPr txBox="1">
            <a:spLocks/>
          </p:cNvSpPr>
          <p:nvPr/>
        </p:nvSpPr>
        <p:spPr bwMode="auto">
          <a:xfrm>
            <a:off x="513556" y="842226"/>
            <a:ext cx="8064896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u-HU" sz="2800" dirty="0"/>
              <a:t>A származási családból hozott minták</a:t>
            </a:r>
            <a:endParaRPr lang="en-US" sz="2800" dirty="0">
              <a:solidFill>
                <a:srgbClr val="FF0000"/>
              </a:solidFill>
              <a:latin typeface="+mn-lt"/>
              <a:ea typeface="+mj-ea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AD21A337-721E-4D65-9AFC-1219A22A2282}"/>
              </a:ext>
            </a:extLst>
          </p:cNvPr>
          <p:cNvSpPr txBox="1"/>
          <p:nvPr/>
        </p:nvSpPr>
        <p:spPr>
          <a:xfrm flipH="1">
            <a:off x="277814" y="1659952"/>
            <a:ext cx="859154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hu-HU" sz="2800" b="1" dirty="0">
                <a:latin typeface="+mn-lt"/>
                <a:ea typeface="Times New Roman" panose="02020603050405020304" pitchFamily="18" charset="0"/>
              </a:rPr>
              <a:t>Feleség:</a:t>
            </a:r>
          </a:p>
          <a:p>
            <a:pPr marL="342900" indent="-342900" algn="just">
              <a:buFontTx/>
              <a:buChar char="-"/>
            </a:pPr>
            <a:r>
              <a:rPr lang="hu-HU" sz="2800" dirty="0">
                <a:latin typeface="+mn-lt"/>
                <a:ea typeface="Times New Roman" panose="02020603050405020304" pitchFamily="18" charset="0"/>
              </a:rPr>
              <a:t>Kemény, domináns nők, magas elvárásokkal</a:t>
            </a:r>
          </a:p>
          <a:p>
            <a:pPr marL="342900" indent="-342900" algn="just">
              <a:buFontTx/>
              <a:buChar char="-"/>
            </a:pPr>
            <a:r>
              <a:rPr lang="hu-HU" sz="2800" dirty="0">
                <a:effectLst/>
                <a:latin typeface="+mn-lt"/>
                <a:ea typeface="Times New Roman" panose="02020603050405020304" pitchFamily="18" charset="0"/>
              </a:rPr>
              <a:t>Érzelmi melegség</a:t>
            </a:r>
            <a:r>
              <a:rPr lang="hu-HU" sz="2800" dirty="0">
                <a:latin typeface="+mn-lt"/>
                <a:ea typeface="Times New Roman" panose="02020603050405020304" pitchFamily="18" charset="0"/>
              </a:rPr>
              <a:t>, szeretet hiánya</a:t>
            </a:r>
          </a:p>
          <a:p>
            <a:pPr marL="342900" indent="-342900" algn="just">
              <a:buFontTx/>
              <a:buChar char="-"/>
            </a:pPr>
            <a:r>
              <a:rPr lang="hu-HU" sz="2800" dirty="0">
                <a:latin typeface="+mn-lt"/>
                <a:ea typeface="Times New Roman" panose="02020603050405020304" pitchFamily="18" charset="0"/>
              </a:rPr>
              <a:t>Férfiak iránt tiszteletlenség,</a:t>
            </a:r>
            <a:r>
              <a:rPr lang="hu-HU" sz="2800" dirty="0">
                <a:effectLst/>
                <a:latin typeface="+mn-lt"/>
                <a:ea typeface="Times New Roman" panose="02020603050405020304" pitchFamily="18" charset="0"/>
              </a:rPr>
              <a:t> megbecsülés hiánya</a:t>
            </a:r>
          </a:p>
          <a:p>
            <a:pPr marL="342900" indent="-342900" algn="just">
              <a:buFontTx/>
              <a:buChar char="-"/>
            </a:pPr>
            <a:endParaRPr lang="hu-HU" sz="2800" dirty="0"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2800" b="1" dirty="0">
                <a:latin typeface="+mn-lt"/>
                <a:ea typeface="Times New Roman" panose="02020603050405020304" pitchFamily="18" charset="0"/>
              </a:rPr>
              <a:t>2. Férj:</a:t>
            </a:r>
          </a:p>
          <a:p>
            <a:pPr marL="342900" indent="-342900" algn="just">
              <a:buFontTx/>
              <a:buChar char="-"/>
            </a:pPr>
            <a:r>
              <a:rPr lang="hu-HU" sz="2800" dirty="0">
                <a:effectLst/>
                <a:latin typeface="+mn-lt"/>
                <a:ea typeface="Times New Roman" panose="02020603050405020304" pitchFamily="18" charset="0"/>
              </a:rPr>
              <a:t>Az alkohol feszültségcsökkentő megoldás</a:t>
            </a:r>
          </a:p>
          <a:p>
            <a:pPr marL="342900" indent="-342900" algn="just">
              <a:buFontTx/>
              <a:buChar char="-"/>
            </a:pPr>
            <a:r>
              <a:rPr lang="hu-HU" sz="2800" dirty="0">
                <a:latin typeface="+mn-lt"/>
                <a:ea typeface="Times New Roman" panose="02020603050405020304" pitchFamily="18" charset="0"/>
              </a:rPr>
              <a:t>Rideg, kemény, kritikus, elutasító anya</a:t>
            </a:r>
          </a:p>
          <a:p>
            <a:pPr marL="342900" indent="-342900" algn="just">
              <a:buFontTx/>
              <a:buChar char="-"/>
            </a:pPr>
            <a:endParaRPr lang="hu-HU" sz="2200" dirty="0"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956861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B8E99C6D-2D19-4C5B-B731-EE65C8F5D538}"/>
              </a:ext>
            </a:extLst>
          </p:cNvPr>
          <p:cNvSpPr txBox="1">
            <a:spLocks/>
          </p:cNvSpPr>
          <p:nvPr/>
        </p:nvSpPr>
        <p:spPr>
          <a:xfrm rot="16200000">
            <a:off x="-2135981" y="4314032"/>
            <a:ext cx="4700587" cy="32385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>
                <a:solidFill>
                  <a:schemeClr val="bg1"/>
                </a:solidFill>
                <a:latin typeface="+mn-lt"/>
                <a:cs typeface="+mn-cs"/>
              </a:rPr>
              <a:t>RÉV SZENVEDÉLYBETEG-SEGÍTŐ AMBULANCIA</a:t>
            </a:r>
            <a:endParaRPr lang="en-US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196" name="Kép 2" descr="erasmus2020flag">
            <a:extLst>
              <a:ext uri="{FF2B5EF4-FFF2-40B4-BE49-F238E27FC236}">
                <a16:creationId xmlns:a16="http://schemas.microsoft.com/office/drawing/2014/main" id="{0751D514-EAC0-4F63-A355-1BCFBFAD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50800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Kép 3" descr="Logo_zold_fekete_transparent.png">
            <a:extLst>
              <a:ext uri="{FF2B5EF4-FFF2-40B4-BE49-F238E27FC236}">
                <a16:creationId xmlns:a16="http://schemas.microsoft.com/office/drawing/2014/main" id="{B2B9AF18-852E-4A36-BDB0-B4D31E942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Kép 7" descr="Antropos_transparent_logo.png">
            <a:extLst>
              <a:ext uri="{FF2B5EF4-FFF2-40B4-BE49-F238E27FC236}">
                <a16:creationId xmlns:a16="http://schemas.microsoft.com/office/drawing/2014/main" id="{09303B29-FACF-4F7B-A40B-A982FE72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47" y="6214251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Kép 1" descr="Váltó logo 3">
            <a:extLst>
              <a:ext uri="{FF2B5EF4-FFF2-40B4-BE49-F238E27FC236}">
                <a16:creationId xmlns:a16="http://schemas.microsoft.com/office/drawing/2014/main" id="{9DD32C02-3A7A-4D50-9D31-1B33DFDD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Kép 13" descr="amaka1trans.jpg">
            <a:extLst>
              <a:ext uri="{FF2B5EF4-FFF2-40B4-BE49-F238E27FC236}">
                <a16:creationId xmlns:a16="http://schemas.microsoft.com/office/drawing/2014/main" id="{354B002A-2BD7-4889-B4CF-706FB0F6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1905CF1B-616C-478E-A5C3-ACB3993D8B7D}"/>
              </a:ext>
            </a:extLst>
          </p:cNvPr>
          <p:cNvSpPr txBox="1">
            <a:spLocks/>
          </p:cNvSpPr>
          <p:nvPr/>
        </p:nvSpPr>
        <p:spPr bwMode="auto">
          <a:xfrm>
            <a:off x="1111250" y="716767"/>
            <a:ext cx="71945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hu-HU" sz="3200" dirty="0"/>
              <a:t>5. A terápiás folyamat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AD21A337-721E-4D65-9AFC-1219A22A2282}"/>
              </a:ext>
            </a:extLst>
          </p:cNvPr>
          <p:cNvSpPr txBox="1"/>
          <p:nvPr/>
        </p:nvSpPr>
        <p:spPr>
          <a:xfrm flipH="1">
            <a:off x="237841" y="2006456"/>
            <a:ext cx="8591549" cy="3809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hu-HU" sz="2800" dirty="0"/>
              <a:t>Terápia 8 hónap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hu-HU" sz="2800" dirty="0"/>
              <a:t>Kettős vezetés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hu-HU" sz="2800" dirty="0"/>
              <a:t>Szupervízió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hu-HU" sz="2800" dirty="0"/>
              <a:t>Pszichiáter bevonása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endParaRPr lang="hu-HU" sz="2800" dirty="0"/>
          </a:p>
          <a:p>
            <a:pPr algn="just">
              <a:lnSpc>
                <a:spcPct val="150000"/>
              </a:lnSpc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750646415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B8E99C6D-2D19-4C5B-B731-EE65C8F5D538}"/>
              </a:ext>
            </a:extLst>
          </p:cNvPr>
          <p:cNvSpPr txBox="1">
            <a:spLocks/>
          </p:cNvSpPr>
          <p:nvPr/>
        </p:nvSpPr>
        <p:spPr>
          <a:xfrm rot="16200000">
            <a:off x="-2135981" y="4314032"/>
            <a:ext cx="4700587" cy="32385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>
                <a:solidFill>
                  <a:schemeClr val="bg1"/>
                </a:solidFill>
                <a:latin typeface="+mn-lt"/>
                <a:cs typeface="+mn-cs"/>
              </a:rPr>
              <a:t>RÉV SZENVEDÉLYBETEG-SEGÍTŐ AMBULANCIA</a:t>
            </a:r>
            <a:endParaRPr lang="en-US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196" name="Kép 2" descr="erasmus2020flag">
            <a:extLst>
              <a:ext uri="{FF2B5EF4-FFF2-40B4-BE49-F238E27FC236}">
                <a16:creationId xmlns:a16="http://schemas.microsoft.com/office/drawing/2014/main" id="{0751D514-EAC0-4F63-A355-1BCFBFAD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50800"/>
            <a:ext cx="18859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Kép 3" descr="Logo_zold_fekete_transparent.png">
            <a:extLst>
              <a:ext uri="{FF2B5EF4-FFF2-40B4-BE49-F238E27FC236}">
                <a16:creationId xmlns:a16="http://schemas.microsoft.com/office/drawing/2014/main" id="{B2B9AF18-852E-4A36-BDB0-B4D31E942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58750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Kép 7" descr="Antropos_transparent_logo.png">
            <a:extLst>
              <a:ext uri="{FF2B5EF4-FFF2-40B4-BE49-F238E27FC236}">
                <a16:creationId xmlns:a16="http://schemas.microsoft.com/office/drawing/2014/main" id="{09303B29-FACF-4F7B-A40B-A982FE72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47" y="6214251"/>
            <a:ext cx="733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Kép 1" descr="Váltó logo 3">
            <a:extLst>
              <a:ext uri="{FF2B5EF4-FFF2-40B4-BE49-F238E27FC236}">
                <a16:creationId xmlns:a16="http://schemas.microsoft.com/office/drawing/2014/main" id="{9DD32C02-3A7A-4D50-9D31-1B33DFDD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56313"/>
            <a:ext cx="4746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Kép 13" descr="amaka1trans.jpg">
            <a:extLst>
              <a:ext uri="{FF2B5EF4-FFF2-40B4-BE49-F238E27FC236}">
                <a16:creationId xmlns:a16="http://schemas.microsoft.com/office/drawing/2014/main" id="{354B002A-2BD7-4889-B4CF-706FB0F6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6016625"/>
            <a:ext cx="8667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1905CF1B-616C-478E-A5C3-ACB3993D8B7D}"/>
              </a:ext>
            </a:extLst>
          </p:cNvPr>
          <p:cNvSpPr txBox="1">
            <a:spLocks/>
          </p:cNvSpPr>
          <p:nvPr/>
        </p:nvSpPr>
        <p:spPr bwMode="auto">
          <a:xfrm>
            <a:off x="1050925" y="119346"/>
            <a:ext cx="71945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hu-HU" sz="3200" dirty="0"/>
              <a:t>Élőszobor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81CE2CED-1604-2C14-A993-8628AD53A5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1556792"/>
            <a:ext cx="3187891" cy="4250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Mosolygó arc 3">
            <a:extLst>
              <a:ext uri="{FF2B5EF4-FFF2-40B4-BE49-F238E27FC236}">
                <a16:creationId xmlns:a16="http://schemas.microsoft.com/office/drawing/2014/main" id="{187F3EC9-ADAA-9CC6-47CC-274937271BB6}"/>
              </a:ext>
            </a:extLst>
          </p:cNvPr>
          <p:cNvSpPr/>
          <p:nvPr/>
        </p:nvSpPr>
        <p:spPr>
          <a:xfrm>
            <a:off x="1907704" y="2295219"/>
            <a:ext cx="435281" cy="413701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Mosolygó arc 4">
            <a:extLst>
              <a:ext uri="{FF2B5EF4-FFF2-40B4-BE49-F238E27FC236}">
                <a16:creationId xmlns:a16="http://schemas.microsoft.com/office/drawing/2014/main" id="{81E6C5AA-95A1-F8F3-39D1-187DBDFAFEEB}"/>
              </a:ext>
            </a:extLst>
          </p:cNvPr>
          <p:cNvSpPr/>
          <p:nvPr/>
        </p:nvSpPr>
        <p:spPr>
          <a:xfrm>
            <a:off x="2427987" y="2363809"/>
            <a:ext cx="435281" cy="41370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38255AE9-302F-17E0-8662-40081A94CA65}"/>
              </a:ext>
            </a:extLst>
          </p:cNvPr>
          <p:cNvSpPr txBox="1"/>
          <p:nvPr/>
        </p:nvSpPr>
        <p:spPr>
          <a:xfrm>
            <a:off x="1681629" y="1116958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MÁGNESEK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57C3B7C9-B97C-B9C2-9054-157F337CDEE0}"/>
              </a:ext>
            </a:extLst>
          </p:cNvPr>
          <p:cNvSpPr txBox="1"/>
          <p:nvPr/>
        </p:nvSpPr>
        <p:spPr>
          <a:xfrm>
            <a:off x="5699466" y="1116958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KISIMULÁS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0B7DE725-B365-2E2B-F105-404B0F64CD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72" y="1545839"/>
            <a:ext cx="2426578" cy="4525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Mosolygó arc 12">
            <a:extLst>
              <a:ext uri="{FF2B5EF4-FFF2-40B4-BE49-F238E27FC236}">
                <a16:creationId xmlns:a16="http://schemas.microsoft.com/office/drawing/2014/main" id="{24781494-663D-8057-4E70-E81F534B10B1}"/>
              </a:ext>
            </a:extLst>
          </p:cNvPr>
          <p:cNvSpPr/>
          <p:nvPr/>
        </p:nvSpPr>
        <p:spPr>
          <a:xfrm>
            <a:off x="6084168" y="2284759"/>
            <a:ext cx="398513" cy="39828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Mosolygó arc 13">
            <a:extLst>
              <a:ext uri="{FF2B5EF4-FFF2-40B4-BE49-F238E27FC236}">
                <a16:creationId xmlns:a16="http://schemas.microsoft.com/office/drawing/2014/main" id="{BF03B255-F9B4-7E4A-6E85-58CB2341913C}"/>
              </a:ext>
            </a:extLst>
          </p:cNvPr>
          <p:cNvSpPr/>
          <p:nvPr/>
        </p:nvSpPr>
        <p:spPr>
          <a:xfrm>
            <a:off x="6485049" y="2344308"/>
            <a:ext cx="398513" cy="39828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5260714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10249</TotalTime>
  <Words>269</Words>
  <Application>Microsoft Office PowerPoint</Application>
  <PresentationFormat>Diavetítés a képernyőre (4:3 oldalarány)</PresentationFormat>
  <Paragraphs>92</Paragraphs>
  <Slides>16</Slides>
  <Notes>16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Caritas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Molnar Judit</dc:creator>
  <cp:lastModifiedBy>István</cp:lastModifiedBy>
  <cp:revision>321</cp:revision>
  <cp:lastPrinted>2015-01-13T07:15:21Z</cp:lastPrinted>
  <dcterms:created xsi:type="dcterms:W3CDTF">2009-09-28T09:58:54Z</dcterms:created>
  <dcterms:modified xsi:type="dcterms:W3CDTF">2023-06-11T13:54:34Z</dcterms:modified>
</cp:coreProperties>
</file>