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gPPOrYEWFv617NyoyEASMkLv9q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24" name="Google Shape;2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8"/>
          <p:cNvSpPr txBox="1"/>
          <p:nvPr>
            <p:ph idx="1" type="body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3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 txBox="1"/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9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3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" name="Google Shape;27;p30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marR="64008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9" name="Google Shape;29;p30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30" name="Google Shape;30;p30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1" name="Google Shape;31;p30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2" name="Google Shape;32;p30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33" name="Google Shape;33;p30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3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43" name="Google Shape;43;p31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31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51" name="Google Shape;5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3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65" name="Google Shape;65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6776" lvl="0" marL="457200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indent="-406400" lvl="1" marL="914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marR="18288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37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83" name="Google Shape;83;p37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7"/>
          <p:cNvSpPr/>
          <p:nvPr/>
        </p:nvSpPr>
        <p:spPr>
          <a:xfrm>
            <a:off x="716436" y="5001993"/>
            <a:ext cx="3802003" cy="1443111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37"/>
          <p:cNvSpPr/>
          <p:nvPr/>
        </p:nvSpPr>
        <p:spPr>
          <a:xfrm>
            <a:off x="-53561" y="5785023"/>
            <a:ext cx="3802003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37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37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37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37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716436" y="5001993"/>
            <a:ext cx="3802003" cy="1443111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28"/>
          <p:cNvSpPr/>
          <p:nvPr/>
        </p:nvSpPr>
        <p:spPr>
          <a:xfrm>
            <a:off x="-53561" y="5785023"/>
            <a:ext cx="3802003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28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28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2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7" name="Google Shape;17;p2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Relationship Id="rId8" Type="http://schemas.openxmlformats.org/officeDocument/2006/relationships/image" Target="../media/image1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9.jpg"/><Relationship Id="rId6" Type="http://schemas.openxmlformats.org/officeDocument/2006/relationships/image" Target="../media/image2.png"/><Relationship Id="rId7" Type="http://schemas.openxmlformats.org/officeDocument/2006/relationships/image" Target="../media/image15.png"/><Relationship Id="rId8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Relationship Id="rId8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Relationship Id="rId8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1.png"/><Relationship Id="rId5" Type="http://schemas.openxmlformats.org/officeDocument/2006/relationships/image" Target="../media/image9.jpg"/><Relationship Id="rId6" Type="http://schemas.openxmlformats.org/officeDocument/2006/relationships/image" Target="../media/image2.png"/><Relationship Id="rId7" Type="http://schemas.openxmlformats.org/officeDocument/2006/relationships/image" Target="../media/image15.png"/><Relationship Id="rId8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Relationship Id="rId4" Type="http://schemas.openxmlformats.org/officeDocument/2006/relationships/image" Target="../media/image11.png"/><Relationship Id="rId5" Type="http://schemas.openxmlformats.org/officeDocument/2006/relationships/image" Target="../media/image9.jpg"/><Relationship Id="rId6" Type="http://schemas.openxmlformats.org/officeDocument/2006/relationships/image" Target="../media/image2.png"/><Relationship Id="rId7" Type="http://schemas.openxmlformats.org/officeDocument/2006/relationships/image" Target="../media/image15.png"/><Relationship Id="rId8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Relationship Id="rId8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Relationship Id="rId8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Relationship Id="rId8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Relationship Id="rId8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Relationship Id="rId8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109" name="Google Shape;10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110" name="Google Shape;11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111" name="Google Shape;11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113" name="Google Shape;11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</a:pPr>
            <a:r>
              <a:rPr b="1" lang="hu-HU" sz="48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Esetbemutató</a:t>
            </a:r>
            <a:br>
              <a:rPr b="1" lang="hu-HU" sz="48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1" lang="hu-HU" sz="48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Szenvedélyes költő </a:t>
            </a:r>
            <a:endParaRPr b="1" sz="480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C:\Program Files (x86)\Microsoft Office\MEDIA\OFFICE12\Lines\j0115856.gif" id="115" name="Google Shape;11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12720" y="3358368"/>
            <a:ext cx="5715000" cy="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109728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rPr lang="hu-HU" sz="2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Bonus Pastor Alapítvány </a:t>
            </a:r>
            <a:endParaRPr/>
          </a:p>
          <a:p>
            <a:pPr indent="0" lvl="0" marL="109728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rPr lang="hu-HU" sz="2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Adorján Éva, családkonzulens  </a:t>
            </a:r>
            <a:endParaRPr/>
          </a:p>
          <a:p>
            <a:pPr indent="0" lvl="0" marL="109728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rPr lang="hu-HU" sz="2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2023. Október 12</a:t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232" name="Google Shape;23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233" name="Google Shape;23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235" name="Google Shape;23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236" name="Google Shape;23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237" name="Google Shape;23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239" name="Google Shape;23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 txBox="1"/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Esetmunka</a:t>
            </a:r>
            <a:endParaRPr/>
          </a:p>
        </p:txBody>
      </p:sp>
      <p:sp>
        <p:nvSpPr>
          <p:cNvPr id="241" name="Google Shape;241;p10"/>
          <p:cNvSpPr txBox="1"/>
          <p:nvPr>
            <p:ph idx="1" type="body"/>
          </p:nvPr>
        </p:nvSpPr>
        <p:spPr>
          <a:xfrm>
            <a:off x="457200" y="1874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2013-ban rövidtávú terápia (12 nap), amit 2 év absztinencia követett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2019 november-2020 október: magyarózdi Terápiás Otthon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2022 június-2023 április: magyarózdi Terápiás Otthon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2023 április: „félutas ház”, utókövetés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246" name="Google Shape;2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247" name="Google Shape;24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249" name="Google Shape;24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250" name="Google Shape;25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251" name="Google Shape;25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253" name="Google Shape;25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 txBox="1"/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hu-HU"/>
              <a:t>Esetmunka 2022 június-2023 április </a:t>
            </a:r>
            <a:endParaRPr/>
          </a:p>
        </p:txBody>
      </p:sp>
      <p:sp>
        <p:nvSpPr>
          <p:cNvPr id="255" name="Google Shape;255;p11"/>
          <p:cNvSpPr txBox="1"/>
          <p:nvPr>
            <p:ph idx="1" type="body"/>
          </p:nvPr>
        </p:nvSpPr>
        <p:spPr>
          <a:xfrm>
            <a:off x="457200" y="20272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Ülések száma: 31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Életút feldolgozás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Anya kapcsolat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Apa kapcsolat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Kárfelmérés: anyagi, egészségi, szociális, erkölcsi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Kompetenciafejlesztés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Önismeret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260" name="Google Shape;2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261" name="Google Shape;26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263" name="Google Shape;26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264" name="Google Shape;26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265" name="Google Shape;26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267" name="Google Shape;26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/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hu-HU"/>
              <a:t>Esetmunka 2022 június-2023 április </a:t>
            </a:r>
            <a:endParaRPr/>
          </a:p>
        </p:txBody>
      </p:sp>
      <p:sp>
        <p:nvSpPr>
          <p:cNvPr id="269" name="Google Shape;269;p12"/>
          <p:cNvSpPr txBox="1"/>
          <p:nvPr>
            <p:ph idx="1" type="body"/>
          </p:nvPr>
        </p:nvSpPr>
        <p:spPr>
          <a:xfrm>
            <a:off x="457200" y="21034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Munkahelykeresés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Lakáskeresés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Anyagiak kezelése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Új kapcsolatrendszer kiépítése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Tervek: egyetemi tanulmányok elkezdése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274" name="Google Shape;2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275" name="Google Shape;27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277" name="Google Shape;27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278" name="Google Shape;27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279" name="Google Shape;27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281" name="Google Shape;28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3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hu-HU"/>
              <a:t>Módszerek, eszközök, technikák </a:t>
            </a:r>
            <a:endParaRPr/>
          </a:p>
        </p:txBody>
      </p:sp>
      <p:sp>
        <p:nvSpPr>
          <p:cNvPr id="283" name="Google Shape;283;p13"/>
          <p:cNvSpPr txBox="1"/>
          <p:nvPr>
            <p:ph idx="1" type="body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Portage modell elemei: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❖"/>
            </a:pPr>
            <a:r>
              <a:rPr lang="hu-HU"/>
              <a:t>Hierarchia –felelősségek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❖"/>
            </a:pPr>
            <a:r>
              <a:rPr lang="hu-HU"/>
              <a:t>Önsegítés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5929" y="1419225"/>
            <a:ext cx="6270271" cy="4629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rasmus2020flag" id="289" name="Google Shape;28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290" name="Google Shape;29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292" name="Google Shape;29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293" name="Google Shape;29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294" name="Google Shape;29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296" name="Google Shape;29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4"/>
          <p:cNvSpPr txBox="1"/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hu-HU"/>
              <a:t>Módszerek, eszközök, technikák </a:t>
            </a:r>
            <a:endParaRPr/>
          </a:p>
        </p:txBody>
      </p:sp>
      <p:sp>
        <p:nvSpPr>
          <p:cNvPr id="298" name="Google Shape;298;p14"/>
          <p:cNvSpPr txBox="1"/>
          <p:nvPr>
            <p:ph idx="1" type="body"/>
          </p:nvPr>
        </p:nvSpPr>
        <p:spPr>
          <a:xfrm>
            <a:off x="1477491" y="1563576"/>
            <a:ext cx="5468937" cy="1249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>
                <a:solidFill>
                  <a:schemeClr val="lt1"/>
                </a:solidFill>
              </a:rPr>
              <a:t>Portage modell elemei: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❖"/>
            </a:pPr>
            <a:r>
              <a:rPr lang="hu-HU">
                <a:solidFill>
                  <a:schemeClr val="lt1"/>
                </a:solidFill>
              </a:rPr>
              <a:t>Egyéni és csoportos terápia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303" name="Google Shape;3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304" name="Google Shape;3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306" name="Google Shape;30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307" name="Google Shape;30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308" name="Google Shape;30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310" name="Google Shape;3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5"/>
          <p:cNvSpPr txBox="1"/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hu-HU"/>
              <a:t>Módszerek, eszközök, technikák </a:t>
            </a:r>
            <a:endParaRPr/>
          </a:p>
        </p:txBody>
      </p:sp>
      <p:pic>
        <p:nvPicPr>
          <p:cNvPr id="312" name="Google Shape;31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2000" y="1482749"/>
            <a:ext cx="3373273" cy="458436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5"/>
          <p:cNvSpPr txBox="1"/>
          <p:nvPr>
            <p:ph idx="1" type="body"/>
          </p:nvPr>
        </p:nvSpPr>
        <p:spPr>
          <a:xfrm>
            <a:off x="726182" y="1646237"/>
            <a:ext cx="38458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Font typeface="Noto Sans Symbols"/>
              <a:buChar char="❖"/>
            </a:pPr>
            <a:r>
              <a:rPr lang="hu-HU"/>
              <a:t>Portage modell elemei: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Strukturáltság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318" name="Google Shape;3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319" name="Google Shape;31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321" name="Google Shape;32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322" name="Google Shape;32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323" name="Google Shape;32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325" name="Google Shape;32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6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hu-HU"/>
              <a:t>Módszerek, eszközök, technikák </a:t>
            </a:r>
            <a:endParaRPr/>
          </a:p>
        </p:txBody>
      </p:sp>
      <p:pic>
        <p:nvPicPr>
          <p:cNvPr id="327" name="Google Shape;32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61756" y="1572851"/>
            <a:ext cx="6182044" cy="44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6"/>
          <p:cNvSpPr txBox="1"/>
          <p:nvPr>
            <p:ph idx="1" type="body"/>
          </p:nvPr>
        </p:nvSpPr>
        <p:spPr>
          <a:xfrm>
            <a:off x="2992760" y="4953000"/>
            <a:ext cx="44748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Font typeface="Noto Sans Symbols"/>
              <a:buChar char="❖"/>
            </a:pPr>
            <a:r>
              <a:rPr lang="hu-HU">
                <a:solidFill>
                  <a:schemeClr val="lt1"/>
                </a:solidFill>
              </a:rPr>
              <a:t>Portage modell elemei: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>
                <a:solidFill>
                  <a:schemeClr val="lt1"/>
                </a:solidFill>
              </a:rPr>
              <a:t>Készségek elsajátítása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9915" y="1589210"/>
            <a:ext cx="4323457" cy="4468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rasmus2020flag" id="334" name="Google Shape;33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335" name="Google Shape;33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337" name="Google Shape;33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338" name="Google Shape;33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339" name="Google Shape;339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341" name="Google Shape;34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7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hu-HU"/>
              <a:t>Módszerek, eszközök, technikák </a:t>
            </a:r>
            <a:endParaRPr/>
          </a:p>
        </p:txBody>
      </p:sp>
      <p:sp>
        <p:nvSpPr>
          <p:cNvPr id="343" name="Google Shape;343;p17"/>
          <p:cNvSpPr txBox="1"/>
          <p:nvPr>
            <p:ph idx="1" type="body"/>
          </p:nvPr>
        </p:nvSpPr>
        <p:spPr>
          <a:xfrm>
            <a:off x="457200" y="1646238"/>
            <a:ext cx="4953000" cy="1112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Portage modell elemei: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Munkaterápia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348" name="Google Shape;3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349" name="Google Shape;34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351" name="Google Shape;35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352" name="Google Shape;35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353" name="Google Shape;35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355" name="Google Shape;35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8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hu-HU"/>
              <a:t>Módszerek, eszközök, technikák </a:t>
            </a:r>
            <a:endParaRPr/>
          </a:p>
        </p:txBody>
      </p:sp>
      <p:sp>
        <p:nvSpPr>
          <p:cNvPr id="357" name="Google Shape;357;p1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56053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hu-HU"/>
              <a:t>Mentori beszélgetések heti rendszerességgel</a:t>
            </a:r>
            <a:endParaRPr/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hu-HU"/>
              <a:t>Életút feldolgozás (genogram, életút térkép, személyes életkerék )</a:t>
            </a:r>
            <a:endParaRPr/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hu-HU"/>
              <a:t>Szülőkkel való kapcsolat feldolgozása (monodráma)</a:t>
            </a:r>
            <a:endParaRPr/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hu-HU"/>
              <a:t>Kompetenciák fejlesztése, felelősségek vállalása</a:t>
            </a:r>
            <a:endParaRPr/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hu-HU"/>
              <a:t>Kilépők tervezése, megvalósítása, értékelése</a:t>
            </a:r>
            <a:endParaRPr/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hu-HU"/>
              <a:t>Cenaps visszaesés-megelőző program főbb elemeinek az ismertetése</a:t>
            </a:r>
            <a:endParaRPr/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hu-HU"/>
              <a:t>Kapcsolati rendszer fejlesztése (szociális atom)</a:t>
            </a:r>
            <a:endParaRPr/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7956" y="3149801"/>
            <a:ext cx="2634456" cy="2634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rasmus2020flag" id="363" name="Google Shape;36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364" name="Google Shape;36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366" name="Google Shape;36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367" name="Google Shape;367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368" name="Google Shape;36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370" name="Google Shape;37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9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A segítő munka lépései</a:t>
            </a:r>
            <a:endParaRPr/>
          </a:p>
        </p:txBody>
      </p:sp>
      <p:sp>
        <p:nvSpPr>
          <p:cNvPr id="372" name="Google Shape;372;p19"/>
          <p:cNvSpPr txBox="1"/>
          <p:nvPr>
            <p:ph idx="1" type="body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Felvételi interjú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Írásos szerződéskötés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Segítő kapcsolat kialakulása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Célkitűzések megfogalmazása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Terápiás folyamat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Utógondozás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121" name="Google Shape;1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122" name="Google Shape;12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124" name="Google Shape;12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125" name="Google Shape;12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126" name="Google Shape;12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128" name="Google Shape;12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Adatok</a:t>
            </a:r>
            <a:endParaRPr/>
          </a:p>
        </p:txBody>
      </p:sp>
      <p:sp>
        <p:nvSpPr>
          <p:cNvPr id="130" name="Google Shape;130;p2"/>
          <p:cNvSpPr txBox="1"/>
          <p:nvPr>
            <p:ph idx="1" type="body"/>
          </p:nvPr>
        </p:nvSpPr>
        <p:spPr>
          <a:xfrm>
            <a:off x="457200" y="1874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Csaba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Egyedülálló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45 éves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Népfőiskola – néprajz és népművészeti szak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Szociológia és antropológia egyetem, záróvizsga nélkül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377" name="Google Shape;3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378" name="Google Shape;37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380" name="Google Shape;38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381" name="Google Shape;38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382" name="Google Shape;38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384" name="Google Shape;38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0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Jellemző történet a kliensről  </a:t>
            </a:r>
            <a:endParaRPr/>
          </a:p>
        </p:txBody>
      </p:sp>
      <p:pic>
        <p:nvPicPr>
          <p:cNvPr id="386" name="Google Shape;386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73454" y="1573276"/>
            <a:ext cx="6575146" cy="45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0"/>
          <p:cNvSpPr txBox="1"/>
          <p:nvPr>
            <p:ph idx="1" type="body"/>
          </p:nvPr>
        </p:nvSpPr>
        <p:spPr>
          <a:xfrm>
            <a:off x="1618778" y="1668724"/>
            <a:ext cx="5186363" cy="817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56053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hu-HU">
                <a:solidFill>
                  <a:schemeClr val="lt1"/>
                </a:solidFill>
              </a:rPr>
              <a:t>Élethelyzetek versbe foglalása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392" name="Google Shape;3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393" name="Google Shape;39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395" name="Google Shape;39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396" name="Google Shape;39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397" name="Google Shape;397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399" name="Google Shape;39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1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Józanodás, változás </a:t>
            </a:r>
            <a:endParaRPr/>
          </a:p>
        </p:txBody>
      </p:sp>
      <p:pic>
        <p:nvPicPr>
          <p:cNvPr id="401" name="Google Shape;401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14800" y="3366942"/>
            <a:ext cx="3105394" cy="2529033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1"/>
          <p:cNvSpPr txBox="1"/>
          <p:nvPr>
            <p:ph idx="1" type="body"/>
          </p:nvPr>
        </p:nvSpPr>
        <p:spPr>
          <a:xfrm>
            <a:off x="457200" y="1874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Súlyos elvonásos állapot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Depresszió és annak javulása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Anyával, apával való kapcsolat lezárása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Munkavállalás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Lakás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407" name="Google Shape;40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408" name="Google Shape;40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410" name="Google Shape;41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411" name="Google Shape;411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412" name="Google Shape;412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414" name="Google Shape;41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2"/>
          <p:cNvSpPr txBox="1"/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Eredmények, hatások</a:t>
            </a:r>
            <a:endParaRPr/>
          </a:p>
        </p:txBody>
      </p:sp>
      <p:sp>
        <p:nvSpPr>
          <p:cNvPr id="416" name="Google Shape;416;p22"/>
          <p:cNvSpPr txBox="1"/>
          <p:nvPr>
            <p:ph idx="1" type="body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Absztinens életvitel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Rendszeres utógondozás (támogató csoport, heti beszámoló)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Beiratkozás egyetemre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Kitartó munkafegyelem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Kitartó, rendszeres életvitel (lakhatás, étkezés, pihenés)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421" name="Google Shape;4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422" name="Google Shape;42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424" name="Google Shape;42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425" name="Google Shape;42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426" name="Google Shape;426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428" name="Google Shape;42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3"/>
          <p:cNvSpPr txBox="1"/>
          <p:nvPr>
            <p:ph type="title"/>
          </p:nvPr>
        </p:nvSpPr>
        <p:spPr>
          <a:xfrm>
            <a:off x="381000" y="609600"/>
            <a:ext cx="83058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Személyes és szakmai tapasztalatok</a:t>
            </a:r>
            <a:endParaRPr/>
          </a:p>
        </p:txBody>
      </p:sp>
      <p:sp>
        <p:nvSpPr>
          <p:cNvPr id="430" name="Google Shape;430;p23"/>
          <p:cNvSpPr txBox="1"/>
          <p:nvPr>
            <p:ph idx="1" type="body"/>
          </p:nvPr>
        </p:nvSpPr>
        <p:spPr>
          <a:xfrm>
            <a:off x="457200" y="21034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Első terápia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Utógondozás tanulságai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Második terápia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Félutas ház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435" name="Google Shape;4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436" name="Google Shape;43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438" name="Google Shape;43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439" name="Google Shape;43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440" name="Google Shape;440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442" name="Google Shape;44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4"/>
          <p:cNvSpPr txBox="1"/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Jövőbeli tervek</a:t>
            </a:r>
            <a:endParaRPr/>
          </a:p>
        </p:txBody>
      </p:sp>
      <p:pic>
        <p:nvPicPr>
          <p:cNvPr descr="Ingyenes diplomás kalap, ingyenes clip art és ingyenes clip art letöltés -  Egyéb" id="444" name="Google Shape;444;p24"/>
          <p:cNvPicPr preferRelativeResize="0"/>
          <p:nvPr>
            <p:ph idx="1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71600" y="1745597"/>
            <a:ext cx="6172200" cy="419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449" name="Google Shape;4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450" name="Google Shape;45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452" name="Google Shape;45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453" name="Google Shape;45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454" name="Google Shape;454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456" name="Google Shape;45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5"/>
          <p:cNvSpPr txBox="1"/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Jövőbeli tervek</a:t>
            </a:r>
            <a:endParaRPr/>
          </a:p>
        </p:txBody>
      </p:sp>
      <p:pic>
        <p:nvPicPr>
          <p:cNvPr id="458" name="Google Shape;458;p25"/>
          <p:cNvPicPr preferRelativeResize="0"/>
          <p:nvPr>
            <p:ph idx="1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2362200" y="1600200"/>
            <a:ext cx="4064269" cy="418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463" name="Google Shape;46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464" name="Google Shape;46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466" name="Google Shape;46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467" name="Google Shape;46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468" name="Google Shape;468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470" name="Google Shape;47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6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Skálázás</a:t>
            </a:r>
            <a:endParaRPr/>
          </a:p>
        </p:txBody>
      </p:sp>
      <p:pic>
        <p:nvPicPr>
          <p:cNvPr id="472" name="Google Shape;472;p26"/>
          <p:cNvPicPr preferRelativeResize="0"/>
          <p:nvPr>
            <p:ph idx="1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7800" y="1646238"/>
            <a:ext cx="6372224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477" name="Google Shape;4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478" name="Google Shape;47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480" name="Google Shape;48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481" name="Google Shape;481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482" name="Google Shape;482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484" name="Google Shape;48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7"/>
          <p:cNvSpPr txBox="1"/>
          <p:nvPr>
            <p:ph idx="1" type="body"/>
          </p:nvPr>
        </p:nvSpPr>
        <p:spPr>
          <a:xfrm>
            <a:off x="838201" y="2777016"/>
            <a:ext cx="7430392" cy="1032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728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3672"/>
              <a:buNone/>
            </a:pPr>
            <a:r>
              <a:rPr b="1" lang="hu-HU" sz="54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Köszönöm a figyelmet!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135" name="Google Shape;13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136" name="Google Shape;13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138" name="Google Shape;13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139" name="Google Shape;13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140" name="Google Shape;14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142" name="Google Shape;14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Diagnózis, állapot</a:t>
            </a:r>
            <a:endParaRPr/>
          </a:p>
        </p:txBody>
      </p:sp>
      <p:sp>
        <p:nvSpPr>
          <p:cNvPr id="144" name="Google Shape;144;p3"/>
          <p:cNvSpPr txBox="1"/>
          <p:nvPr>
            <p:ph idx="1" type="body"/>
          </p:nvPr>
        </p:nvSpPr>
        <p:spPr>
          <a:xfrm>
            <a:off x="457200" y="1874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Krónikus alkoholizmus, (2019-ben delírium tremens)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Enyhe depresszió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Alkoholos </a:t>
            </a:r>
            <a:r>
              <a:rPr lang="hu-HU"/>
              <a:t>hepatitis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TBC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Szuicid gondolatok, próbálkozás (2019)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Rendkívül gyenge fizikai állapot (154 cm, kb 40 kg)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149" name="Google Shape;1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150" name="Google Shape;1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152" name="Google Shape;15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153" name="Google Shape;15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154" name="Google Shape;15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156" name="Google Shape;15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Munkaerőpiaci karrier</a:t>
            </a:r>
            <a:endParaRPr/>
          </a:p>
        </p:txBody>
      </p:sp>
      <p:sp>
        <p:nvSpPr>
          <p:cNvPr id="158" name="Google Shape;158;p4"/>
          <p:cNvSpPr txBox="1"/>
          <p:nvPr>
            <p:ph idx="1" type="body"/>
          </p:nvPr>
        </p:nvSpPr>
        <p:spPr>
          <a:xfrm>
            <a:off x="457200" y="1874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Asztalos, fafeldolgozó gyárban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Egyetem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Párhuzamosan újságkihordó, pincér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Irodalmi ösztöndíj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Alkalmi versek irodalmi folyóiratokban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Költő, harmadik kötete készül kiadásra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163" name="Google Shape;16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164" name="Google Shape;16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166" name="Google Shape;16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167" name="Google Shape;16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168" name="Google Shape;16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aka1trans.jpg" id="169" name="Google Shape;16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hu-HU"/>
              <a:t>Tudás, képességek, kompetenciák</a:t>
            </a:r>
            <a:endParaRPr/>
          </a:p>
        </p:txBody>
      </p:sp>
      <p:sp>
        <p:nvSpPr>
          <p:cNvPr id="171" name="Google Shape;171;p5"/>
          <p:cNvSpPr txBox="1"/>
          <p:nvPr>
            <p:ph idx="1" type="body"/>
          </p:nvPr>
        </p:nvSpPr>
        <p:spPr>
          <a:xfrm>
            <a:off x="457200" y="1874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Szociológia egyetem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Széleskörű irodalmi ismeretek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Irodalomkritikus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Irodalmi körökben otthonosság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Választékos nyelvhasználat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Igényesség, makacsság, kitartás az elkezdett tevékenységekben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176" name="Google Shape;1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177" name="Google Shape;17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179" name="Google Shape;17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180" name="Google Shape;18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181" name="Google Shape;18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183" name="Google Shape;18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Szociális helyzet</a:t>
            </a:r>
            <a:endParaRPr/>
          </a:p>
        </p:txBody>
      </p:sp>
      <p:sp>
        <p:nvSpPr>
          <p:cNvPr id="185" name="Google Shape;185;p6"/>
          <p:cNvSpPr txBox="1"/>
          <p:nvPr>
            <p:ph idx="1" type="body"/>
          </p:nvPr>
        </p:nvSpPr>
        <p:spPr>
          <a:xfrm>
            <a:off x="457200" y="1874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Mindkét szülő meghalt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Egy testvér, akivel megromlott a kapcsolat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Több párkapcsolat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Gyakorlatilag hajléktalanság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Állandó anyagi gondok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190" name="Google Shape;1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191" name="Google Shape;19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193" name="Google Shape;19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194" name="Google Shape;19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195" name="Google Shape;19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197" name="Google Shape;19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 txBox="1"/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Motivációk</a:t>
            </a:r>
            <a:endParaRPr/>
          </a:p>
        </p:txBody>
      </p:sp>
      <p:sp>
        <p:nvSpPr>
          <p:cNvPr id="199" name="Google Shape;199;p7"/>
          <p:cNvSpPr txBox="1"/>
          <p:nvPr>
            <p:ph idx="1" type="body"/>
          </p:nvPr>
        </p:nvSpPr>
        <p:spPr>
          <a:xfrm>
            <a:off x="457200" y="19510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Haláltól való félelem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Gyenge élni akarás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Megmaradt barátok segítsége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204" name="Google Shape;2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205" name="Google Shape;20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207" name="Google Shape;20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208" name="Google Shape;20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209" name="Google Shape;20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211" name="Google Shape;21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Drogkarrier</a:t>
            </a:r>
            <a:endParaRPr/>
          </a:p>
        </p:txBody>
      </p:sp>
      <p:sp>
        <p:nvSpPr>
          <p:cNvPr id="213" name="Google Shape;213;p8"/>
          <p:cNvSpPr txBox="1"/>
          <p:nvPr>
            <p:ph idx="1" type="body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Alkohol alkalmi fogyasztása középiskolás kortól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Munka utáni alkoholfogyasztás napi szinten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Munkahelyen való alkoholizálás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Öngyilkossági kísérlet alkoholos befolyásoltság alatt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Delírium tremens 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rasmus2020flag" id="218" name="Google Shape;2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zold_fekete_transparent.png" id="219" name="Google Shape;21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ka1trans.jpg" id="221" name="Google Shape;22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ropos_transparent_logo.png" id="222" name="Google Shape;22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áltó logo 3" id="223" name="Google Shape;22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maka1trans.jpg" id="225" name="Google Shape;22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/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hu-HU"/>
              <a:t>Erőforrások</a:t>
            </a:r>
            <a:endParaRPr/>
          </a:p>
        </p:txBody>
      </p:sp>
      <p:sp>
        <p:nvSpPr>
          <p:cNvPr id="227" name="Google Shape;227;p9"/>
          <p:cNvSpPr txBox="1"/>
          <p:nvPr>
            <p:ph idx="1" type="body"/>
          </p:nvPr>
        </p:nvSpPr>
        <p:spPr>
          <a:xfrm>
            <a:off x="457200" y="1874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Barátok ragaszkodása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hu-HU"/>
              <a:t>Költői mivolt kiteljesedése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2023-10-05T08:10:03Z</dcterms:created>
  <dc:creator>Éva Adorján</dc:creator>
</cp:coreProperties>
</file>